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3660" r:id="rId1"/>
  </p:sldMasterIdLst>
  <p:notesMasterIdLst>
    <p:notesMasterId r:id="rId54"/>
  </p:notesMasterIdLst>
  <p:sldIdLst>
    <p:sldId id="328" r:id="rId2"/>
    <p:sldId id="256" r:id="rId3"/>
    <p:sldId id="323" r:id="rId4"/>
    <p:sldId id="275" r:id="rId5"/>
    <p:sldId id="324" r:id="rId6"/>
    <p:sldId id="326" r:id="rId7"/>
    <p:sldId id="322" r:id="rId8"/>
    <p:sldId id="276" r:id="rId9"/>
    <p:sldId id="277" r:id="rId10"/>
    <p:sldId id="278" r:id="rId11"/>
    <p:sldId id="325" r:id="rId12"/>
    <p:sldId id="263" r:id="rId13"/>
    <p:sldId id="279" r:id="rId14"/>
    <p:sldId id="311" r:id="rId15"/>
    <p:sldId id="264" r:id="rId16"/>
    <p:sldId id="288" r:id="rId17"/>
    <p:sldId id="327" r:id="rId18"/>
    <p:sldId id="289" r:id="rId19"/>
    <p:sldId id="290" r:id="rId20"/>
    <p:sldId id="291" r:id="rId21"/>
    <p:sldId id="292" r:id="rId22"/>
    <p:sldId id="293" r:id="rId23"/>
    <p:sldId id="312" r:id="rId24"/>
    <p:sldId id="313" r:id="rId25"/>
    <p:sldId id="314" r:id="rId26"/>
    <p:sldId id="315" r:id="rId27"/>
    <p:sldId id="317" r:id="rId28"/>
    <p:sldId id="319" r:id="rId29"/>
    <p:sldId id="321" r:id="rId30"/>
    <p:sldId id="330" r:id="rId31"/>
    <p:sldId id="299" r:id="rId32"/>
    <p:sldId id="300" r:id="rId33"/>
    <p:sldId id="301" r:id="rId34"/>
    <p:sldId id="302" r:id="rId35"/>
    <p:sldId id="331" r:id="rId36"/>
    <p:sldId id="329" r:id="rId37"/>
    <p:sldId id="274" r:id="rId38"/>
    <p:sldId id="334" r:id="rId39"/>
    <p:sldId id="316" r:id="rId40"/>
    <p:sldId id="294" r:id="rId41"/>
    <p:sldId id="295" r:id="rId42"/>
    <p:sldId id="280" r:id="rId43"/>
    <p:sldId id="281" r:id="rId44"/>
    <p:sldId id="282" r:id="rId45"/>
    <p:sldId id="283" r:id="rId46"/>
    <p:sldId id="320" r:id="rId47"/>
    <p:sldId id="296" r:id="rId48"/>
    <p:sldId id="297" r:id="rId49"/>
    <p:sldId id="284" r:id="rId50"/>
    <p:sldId id="285" r:id="rId51"/>
    <p:sldId id="286" r:id="rId52"/>
    <p:sldId id="332" r:id="rId53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F3FD"/>
    <a:srgbClr val="D1E7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essuno stile, nessuna grigli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essuno stile, griglia tabel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594" y="3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1BF244-8512-48A7-90AD-7F4512D8449F}" type="datetimeFigureOut">
              <a:rPr lang="it-IT" smtClean="0"/>
              <a:t>20/04/2015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9453D7-556D-41CF-A8B7-46EE6ACEE9A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086764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B9BCB-8008-48AB-A0F9-246BBBD29B7A}" type="datetime1">
              <a:rPr lang="it-IT" smtClean="0"/>
              <a:t>20/04/2015</a:t>
            </a:fld>
            <a:endParaRPr lang="it-IT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Ispettore Tecnico prof. Francesco Sicolo</a:t>
            </a:r>
            <a:endParaRPr lang="it-IT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3DEBA-03A0-473E-8C14-0AB78CDB11CB}" type="slidenum">
              <a:rPr lang="it-IT" smtClean="0"/>
              <a:t>‹N›</a:t>
            </a:fld>
            <a:endParaRPr lang="it-I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867EB-EA4B-493F-8F3E-B43E913B9243}" type="datetime1">
              <a:rPr lang="it-IT" smtClean="0"/>
              <a:t>20/04/2015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Ispettore Tecnico prof. Francesco Sicolo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3DEBA-03A0-473E-8C14-0AB78CDB11CB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E53D2-F3AC-41F6-8A0E-32821011A832}" type="datetime1">
              <a:rPr lang="it-IT" smtClean="0"/>
              <a:t>20/04/2015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Ispettore Tecnico prof. Francesco Sicolo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3DEBA-03A0-473E-8C14-0AB78CDB11CB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28AB5-66A1-48FF-891B-62179A297B28}" type="datetime1">
              <a:rPr lang="it-IT" smtClean="0"/>
              <a:t>20/04/2015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Ispettore Tecnico prof. Francesco Sicolo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3DEBA-03A0-473E-8C14-0AB78CDB11CB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2CD43-22E2-4105-B749-8EE5989A85C8}" type="datetime1">
              <a:rPr lang="it-IT" smtClean="0"/>
              <a:t>20/04/2015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Ispettore Tecnico prof. Francesco Sicolo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3DEBA-03A0-473E-8C14-0AB78CDB11CB}" type="slidenum">
              <a:rPr lang="it-IT" smtClean="0"/>
              <a:t>‹N›</a:t>
            </a:fld>
            <a:endParaRPr lang="it-I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CB4E6-A229-4642-ACB4-4B08D3C37DAF}" type="datetime1">
              <a:rPr lang="it-IT" smtClean="0"/>
              <a:t>20/04/2015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Ispettore Tecnico prof. Francesco Sicolo</a:t>
            </a:r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3DEBA-03A0-473E-8C14-0AB78CDB11CB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9E49F-A658-4076-8844-86CD0063DFDF}" type="datetime1">
              <a:rPr lang="it-IT" smtClean="0"/>
              <a:t>20/04/2015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Ispettore Tecnico prof. Francesco Sicolo</a:t>
            </a:r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3DEBA-03A0-473E-8C14-0AB78CDB11CB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ADFD0-45D0-4BCB-9422-216F20460471}" type="datetime1">
              <a:rPr lang="it-IT" smtClean="0"/>
              <a:t>20/04/2015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Ispettore Tecnico prof. Francesco Sicolo</a:t>
            </a:r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3DEBA-03A0-473E-8C14-0AB78CDB11CB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6A369-0D25-4830-B60B-AFDD056E46C9}" type="datetime1">
              <a:rPr lang="it-IT" smtClean="0"/>
              <a:t>20/04/2015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Ispettore Tecnico prof. Francesco Sicolo</a:t>
            </a:r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3DEBA-03A0-473E-8C14-0AB78CDB11CB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4A7A9-B8F8-44D3-B89C-E82DE225A6D8}" type="datetime1">
              <a:rPr lang="it-IT" smtClean="0"/>
              <a:t>20/04/2015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Ispettore Tecnico prof. Francesco Sicolo</a:t>
            </a:r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3DEBA-03A0-473E-8C14-0AB78CDB11CB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D4A50-C4DA-498F-BC0B-41E3FDD92AA6}" type="datetime1">
              <a:rPr lang="it-IT" smtClean="0"/>
              <a:t>20/04/2015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Ispettore Tecnico prof. Francesco Sicolo</a:t>
            </a:r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9D3DEBA-03A0-473E-8C14-0AB78CDB11CB}" type="slidenum">
              <a:rPr lang="it-IT" smtClean="0"/>
              <a:t>‹N›</a:t>
            </a:fld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ACA439B-ED38-4852-8B84-6622EDD8F42B}" type="datetime1">
              <a:rPr lang="it-IT" smtClean="0"/>
              <a:t>20/04/2015</a:t>
            </a:fld>
            <a:endParaRPr lang="it-IT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it-IT" smtClean="0"/>
              <a:t>Ispettore Tecnico prof. Francesco Sicolo</a:t>
            </a:r>
            <a:endParaRPr lang="it-IT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9D3DEBA-03A0-473E-8C14-0AB78CDB11CB}" type="slidenum">
              <a:rPr lang="it-IT" smtClean="0"/>
              <a:t>‹N›</a:t>
            </a:fld>
            <a:endParaRPr lang="it-IT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hyperlink" Target="2748_2015.pdf" TargetMode="External"/><Relationship Id="rId1" Type="http://schemas.openxmlformats.org/officeDocument/2006/relationships/slideLayout" Target="../slideLayouts/slideLayout3.xml"/><Relationship Id="rId5" Type="http://schemas.openxmlformats.org/officeDocument/2006/relationships/hyperlink" Target="2748_2015_Allegato%201.docx" TargetMode="External"/><Relationship Id="rId4" Type="http://schemas.openxmlformats.org/officeDocument/2006/relationships/hyperlink" Target="D_G_ordinamenti_nota2517%20del%2026%20marzo%202015.pdf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DM_39_2015_Allegato_Tabella2.pdf" TargetMode="External"/><Relationship Id="rId3" Type="http://schemas.openxmlformats.org/officeDocument/2006/relationships/hyperlink" Target="CIRCOLARE_n_1_prot_758_regolamento_def.pdf" TargetMode="External"/><Relationship Id="rId7" Type="http://schemas.openxmlformats.org/officeDocument/2006/relationships/hyperlink" Target="DM_39_2015_Allegato_Tabella1.pdf" TargetMode="External"/><Relationship Id="rId2" Type="http://schemas.openxmlformats.org/officeDocument/2006/relationships/hyperlink" Target="nota-7354-del-26-novembre-2014-schema-di-regolamento-su-seconda-prova-esame-di-stato-2014-2015.pdf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DM_39%20del%2029%20gennaio%202015%20-%20Materie%20e%20commissari%20esterni%20esami%20di%20stato%202014-2015.pdf" TargetMode="External"/><Relationship Id="rId11" Type="http://schemas.openxmlformats.org/officeDocument/2006/relationships/hyperlink" Target="D_G_ordinamenti_nota2517%20del%2026%20marzo%202015.pdf" TargetMode="External"/><Relationship Id="rId5" Type="http://schemas.openxmlformats.org/officeDocument/2006/relationships/hyperlink" Target="AVVISO_2_Struttura_Tecnica_esami_di_stato_2015.pdf" TargetMode="External"/><Relationship Id="rId10" Type="http://schemas.openxmlformats.org/officeDocument/2006/relationships/hyperlink" Target="DM_39_2015_Allegato_Tabella4.pdf" TargetMode="External"/><Relationship Id="rId4" Type="http://schemas.openxmlformats.org/officeDocument/2006/relationships/hyperlink" Target="AVVISO_n_1_struttura_tecnica_esame_stato_2014_15_seconda_prova.pdf" TargetMode="External"/><Relationship Id="rId9" Type="http://schemas.openxmlformats.org/officeDocument/2006/relationships/hyperlink" Target="DM_39_2015_Allegato_Tabella3.pdf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hyperlink" Target="nota-7354-del-26-novembre-2014-schema-di-regolamento-su-seconda-prova-esame-di-stato-2014-2015.pdf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ESAMI_STATO/ESAMI_STATO_2015/Formazione_docenti/nota-7354-del-26-novembre-2014-schema-di-regolamento-su-seconda-prova-esame-di-stato-2014-2015.pdf" TargetMode="External"/><Relationship Id="rId5" Type="http://schemas.openxmlformats.org/officeDocument/2006/relationships/slide" Target="slide49.xml"/><Relationship Id="rId4" Type="http://schemas.openxmlformats.org/officeDocument/2006/relationships/slide" Target="slide4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DPR_89_Regolamento_licei_definitivo_16.02.2010.pdf" TargetMode="External"/><Relationship Id="rId2" Type="http://schemas.openxmlformats.org/officeDocument/2006/relationships/hyperlink" Target="decreto-interministeriale-211-del-7-ottobre-2010-indicazioni-nazionali-per-i-licei.pdf" TargetMode="Externa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ricerca.repubblica.it/repubblica/archivio/repubblica/2015/03/05/quelle-inutili-anzi-dannose-traduzioni-greche-e-latine44.html" TargetMode="External"/><Relationship Id="rId2" Type="http://schemas.openxmlformats.org/officeDocument/2006/relationships/hyperlink" Target="https://antropologiamondoantico.wordpress.com/2015/01/28/tradurre-perche-tradurre-per-chi-siena-benevento-torino-novembre-2014/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Liceo_Classico_proposta.pdf" TargetMode="External"/><Relationship Id="rId4" Type="http://schemas.openxmlformats.org/officeDocument/2006/relationships/hyperlink" Target="Quelle%20inutili%20anzi%20dannose%20traduzioni%20greche%20e%20latine.pdf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5.jpeg"/><Relationship Id="rId2" Type="http://schemas.openxmlformats.org/officeDocument/2006/relationships/hyperlink" Target="http://www.orientascuola.it/riforma/licei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orientascuola.it/riforma/tecnici" TargetMode="External"/><Relationship Id="rId5" Type="http://schemas.openxmlformats.org/officeDocument/2006/relationships/image" Target="../media/image4.jpeg"/><Relationship Id="rId4" Type="http://schemas.openxmlformats.org/officeDocument/2006/relationships/hyperlink" Target="http://www.orientascuola.it/riforma/professionali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5" Type="http://schemas.openxmlformats.org/officeDocument/2006/relationships/hyperlink" Target="All_A_DPR_89_2010_profili_licei_regolamento_definitivo.pdf" TargetMode="External"/><Relationship Id="rId4" Type="http://schemas.openxmlformats.org/officeDocument/2006/relationships/image" Target="../media/image11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Syllabus-UMI-V-liceo-2014.pdf" TargetMode="Externa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hyperlink" Target="decreto23_2013.pdf" TargetMode="Externa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hyperlink" Target="Decreto_23_Progetti_USR_Puglia_nota_9265_2013.pdf" TargetMode="Externa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USR_PUGLIA_prot_3186_2014.pdf" TargetMode="External"/><Relationship Id="rId2" Type="http://schemas.openxmlformats.org/officeDocument/2006/relationships/hyperlink" Target="MPIA00DRPU_3186_24_03_2014_Allegato%201.docx" TargetMode="External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rticolo9dellacostituzione.it/" TargetMode="External"/><Relationship Id="rId2" Type="http://schemas.openxmlformats.org/officeDocument/2006/relationships/hyperlink" Target="http://www.liceoeconomicosociale.it/" TargetMode="External"/><Relationship Id="rId1" Type="http://schemas.openxmlformats.org/officeDocument/2006/relationships/slideLayout" Target="../slideLayouts/slideLayout6.xml"/><Relationship Id="rId4" Type="http://schemas.openxmlformats.org/officeDocument/2006/relationships/hyperlink" Target="LICEI_LES_MIUR.AOODGOSV.REGISTRO_UFFICIALE(U).0001798.03-03-2015%5b1%5d.pdf" TargetMode="Externa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misure_accompagnamento_LES_nota1798_03_03_2015.pdf" TargetMode="External"/><Relationship Id="rId7" Type="http://schemas.openxmlformats.org/officeDocument/2006/relationships/hyperlink" Target="Licei_musicali_coreutici_1269_2015.pdf" TargetMode="External"/><Relationship Id="rId2" Type="http://schemas.openxmlformats.org/officeDocument/2006/relationships/hyperlink" Target="http://www.liceoeconomicosociale.it/materiale-dai-les/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Simulazione_Scienze_L_S_OSA_25_marzo_2015.pdf" TargetMode="External"/><Relationship Id="rId5" Type="http://schemas.openxmlformats.org/officeDocument/2006/relationships/hyperlink" Target="simulazione_fisica_11_marzo_2015.pdf" TargetMode="External"/><Relationship Id="rId4" Type="http://schemas.openxmlformats.org/officeDocument/2006/relationships/hyperlink" Target="prot981_15.pdf" TargetMode="Externa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Licei_scientifici_rubrica_matematica.pdf" TargetMode="External"/><Relationship Id="rId2" Type="http://schemas.openxmlformats.org/officeDocument/2006/relationships/hyperlink" Target="Licei_scientifici_simulazione_matematica.pdf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.emf"/><Relationship Id="rId4" Type="http://schemas.openxmlformats.org/officeDocument/2006/relationships/hyperlink" Target="griglia_2015.pdf" TargetMode="Externa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direttiva-ministeriale-69-del-1-agosto-2012-linee-guida-opzioni-istituti-tecnici.pdf" TargetMode="External"/><Relationship Id="rId2" Type="http://schemas.openxmlformats.org/officeDocument/2006/relationships/hyperlink" Target="ALLEGATO%20A%20-%20Direttiva%20ministeriale%20n%204%20del%2016%20gen%202012.pdf" TargetMode="External"/><Relationship Id="rId1" Type="http://schemas.openxmlformats.org/officeDocument/2006/relationships/slideLayout" Target="../slideLayouts/slideLayout3.xml"/><Relationship Id="rId4" Type="http://schemas.openxmlformats.org/officeDocument/2006/relationships/hyperlink" Target="DPR88_Linee_guida_tecnici_2010.pdf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tuttitalia.it/puglia/84-scuole/istituto-tecnico-economico/" TargetMode="External"/><Relationship Id="rId3" Type="http://schemas.openxmlformats.org/officeDocument/2006/relationships/hyperlink" Target="http://www.tuttitalia.it/puglia/84-scuole/liceo-classico/" TargetMode="External"/><Relationship Id="rId7" Type="http://schemas.openxmlformats.org/officeDocument/2006/relationships/hyperlink" Target="http://www.tuttitalia.it/puglia/84-scuole/liceo-musicale-coreutico/" TargetMode="External"/><Relationship Id="rId12" Type="http://schemas.openxmlformats.org/officeDocument/2006/relationships/image" Target="../media/image6.png"/><Relationship Id="rId2" Type="http://schemas.openxmlformats.org/officeDocument/2006/relationships/hyperlink" Target="http://www.tuttitalia.it/puglia/84-scuole/liceo-artistico/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tuttitalia.it/puglia/84-scuole/liceo-scienze-umane/" TargetMode="External"/><Relationship Id="rId11" Type="http://schemas.openxmlformats.org/officeDocument/2006/relationships/hyperlink" Target="http://www.tuttitalia.it/puglia/84-scuole/istituto-professionale-industria-artigianato/" TargetMode="External"/><Relationship Id="rId5" Type="http://schemas.openxmlformats.org/officeDocument/2006/relationships/hyperlink" Target="http://www.tuttitalia.it/puglia/84-scuole/liceo-linguistico/" TargetMode="External"/><Relationship Id="rId10" Type="http://schemas.openxmlformats.org/officeDocument/2006/relationships/hyperlink" Target="http://www.tuttitalia.it/puglia/84-scuole/istituto-professionale-servizi/" TargetMode="External"/><Relationship Id="rId4" Type="http://schemas.openxmlformats.org/officeDocument/2006/relationships/hyperlink" Target="http://www.tuttitalia.it/puglia/84-scuole/liceo-scientifico/" TargetMode="External"/><Relationship Id="rId9" Type="http://schemas.openxmlformats.org/officeDocument/2006/relationships/hyperlink" Target="http://www.tuttitalia.it/puglia/84-scuole/istituto-tecnico-tecnologico/" TargetMode="Externa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hyperlink" Target="direttiva-ministeriale-5-del-16-gennaio-2012-linee-guida-istituti-professionali-versione-definitiva%20(1).pdf" TargetMode="External"/><Relationship Id="rId2" Type="http://schemas.openxmlformats.org/officeDocument/2006/relationships/hyperlink" Target="Direttiva_ministeriale_n_5_Professionali-LLGG%20ALLEGATO%20A%20GU.pdf" TargetMode="External"/><Relationship Id="rId1" Type="http://schemas.openxmlformats.org/officeDocument/2006/relationships/slideLayout" Target="../slideLayouts/slideLayout3.xml"/><Relationship Id="rId5" Type="http://schemas.openxmlformats.org/officeDocument/2006/relationships/hyperlink" Target="D.P.R.87_Linee_guida_professionali_2010.pdf" TargetMode="External"/><Relationship Id="rId4" Type="http://schemas.openxmlformats.org/officeDocument/2006/relationships/hyperlink" Target="ESAMI_STATO/ESAMI_STATO_2015/Formazione_docenti/D.P.R.87_Linee_guida_professionali_2010.pdf" TargetMode="Externa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dscuola.eu/wordpress/?p=58180" TargetMode="External"/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dscuola.it/archivio/norme/decreti/dprmat.html" TargetMode="External"/><Relationship Id="rId2" Type="http://schemas.openxmlformats.org/officeDocument/2006/relationships/hyperlink" Target="http://www.edscuola.it/archivio/norme/leggi/l425_97.html" TargetMode="Externa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530352" y="1124744"/>
            <a:ext cx="7772400" cy="720080"/>
          </a:xfrm>
        </p:spPr>
        <p:txBody>
          <a:bodyPr/>
          <a:lstStyle/>
          <a:p>
            <a:r>
              <a:rPr lang="it-IT" sz="3600" dirty="0" smtClean="0"/>
              <a:t>Il nuovo esame di Stato</a:t>
            </a:r>
            <a:endParaRPr lang="it-IT" sz="3600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idx="1"/>
          </p:nvPr>
        </p:nvSpPr>
        <p:spPr>
          <a:xfrm>
            <a:off x="530352" y="2060848"/>
            <a:ext cx="7772400" cy="576064"/>
          </a:xfrm>
        </p:spPr>
        <p:txBody>
          <a:bodyPr>
            <a:normAutofit/>
          </a:bodyPr>
          <a:lstStyle/>
          <a:p>
            <a:r>
              <a:rPr lang="it-IT" sz="2000" b="1" dirty="0" smtClean="0">
                <a:latin typeface="+mj-lt"/>
                <a:hlinkClick r:id="rId2" action="ppaction://hlinkfile"/>
              </a:rPr>
              <a:t>Progetto di formazione attiva: Un nuovo </a:t>
            </a:r>
            <a:r>
              <a:rPr lang="it-IT" sz="2000" b="1" dirty="0">
                <a:latin typeface="+mj-lt"/>
                <a:hlinkClick r:id="rId2" action="ppaction://hlinkfile"/>
              </a:rPr>
              <a:t>S</a:t>
            </a:r>
            <a:r>
              <a:rPr lang="it-IT" sz="2000" b="1" dirty="0" smtClean="0">
                <a:latin typeface="+mj-lt"/>
                <a:hlinkClick r:id="rId2" action="ppaction://hlinkfile"/>
              </a:rPr>
              <a:t>yllabus per gli esami di Stato</a:t>
            </a:r>
            <a:endParaRPr lang="it-IT" sz="2000" dirty="0">
              <a:latin typeface="+mj-lt"/>
            </a:endParaRPr>
          </a:p>
          <a:p>
            <a:endParaRPr lang="it-IT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323528" y="6062438"/>
            <a:ext cx="2800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Bari 30 marzo 2015</a:t>
            </a:r>
            <a:endParaRPr lang="it-IT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4788024" y="6084004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Liceo Scientifico «G. Salvemini» Bari</a:t>
            </a:r>
            <a:endParaRPr lang="it-IT" dirty="0"/>
          </a:p>
        </p:txBody>
      </p:sp>
      <p:pic>
        <p:nvPicPr>
          <p:cNvPr id="11" name="Immagin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4" y="8037"/>
            <a:ext cx="1905000" cy="828675"/>
          </a:xfrm>
          <a:prstGeom prst="rect">
            <a:avLst/>
          </a:prstGeom>
        </p:spPr>
      </p:pic>
      <p:sp>
        <p:nvSpPr>
          <p:cNvPr id="12" name="Segnaposto numero diapositiva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3DEBA-03A0-473E-8C14-0AB78CDB11CB}" type="slidenum">
              <a:rPr lang="it-IT" smtClean="0"/>
              <a:t>1</a:t>
            </a:fld>
            <a:endParaRPr lang="it-IT"/>
          </a:p>
        </p:txBody>
      </p:sp>
      <p:sp>
        <p:nvSpPr>
          <p:cNvPr id="14" name="Rettangolo 13"/>
          <p:cNvSpPr/>
          <p:nvPr/>
        </p:nvSpPr>
        <p:spPr>
          <a:xfrm>
            <a:off x="827584" y="3356992"/>
            <a:ext cx="72008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b="1" dirty="0"/>
              <a:t>News</a:t>
            </a:r>
          </a:p>
          <a:p>
            <a:r>
              <a:rPr lang="it-IT" dirty="0"/>
              <a:t> </a:t>
            </a:r>
            <a:r>
              <a:rPr lang="it-IT" dirty="0" smtClean="0"/>
              <a:t>27/03/2015</a:t>
            </a:r>
            <a:endParaRPr lang="it-IT" dirty="0"/>
          </a:p>
          <a:p>
            <a:r>
              <a:rPr lang="it-IT" b="1" dirty="0">
                <a:hlinkClick r:id="rId4" action="ppaction://hlinkfile"/>
              </a:rPr>
              <a:t>Esami di Stato 2014/2015 - Svolgimento II prova</a:t>
            </a:r>
            <a:endParaRPr lang="it-IT" b="1" dirty="0"/>
          </a:p>
          <a:p>
            <a:r>
              <a:rPr lang="it-IT" dirty="0"/>
              <a:t>Pubblicato nella Gazzetta - Serie Generale n° 45 del 24/02/2015 il D.D. 29/01/2015 n° 10 - Regolamento recante norme per lo svolgimento della seconda prova scritta degli Esami di Stato conclusivi dei corsi di studio di istruzione secondaria di secondo grado</a:t>
            </a:r>
            <a:br>
              <a:rPr lang="it-IT" dirty="0"/>
            </a:br>
            <a:r>
              <a:rPr lang="it-IT" dirty="0"/>
              <a:t>(Prot. n.2517 del 26/03/2015) </a:t>
            </a:r>
            <a:br>
              <a:rPr lang="it-IT" dirty="0"/>
            </a:br>
            <a:endParaRPr lang="it-IT" dirty="0"/>
          </a:p>
        </p:txBody>
      </p:sp>
      <p:sp>
        <p:nvSpPr>
          <p:cNvPr id="2" name="CasellaDiTesto 1"/>
          <p:cNvSpPr txBox="1"/>
          <p:nvPr/>
        </p:nvSpPr>
        <p:spPr>
          <a:xfrm>
            <a:off x="1331640" y="2564904"/>
            <a:ext cx="64087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hlinkClick r:id="rId5" action="ppaction://hlinkfile"/>
              </a:rPr>
              <a:t>USR Puglia – Uff. V Nota 2748 del 10 marzo 2015  - Allegato  </a:t>
            </a:r>
            <a:endParaRPr lang="it-IT" dirty="0"/>
          </a:p>
        </p:txBody>
      </p:sp>
      <p:sp>
        <p:nvSpPr>
          <p:cNvPr id="7" name="Segnaposto piè di pagina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Ispettore Tecnico prof. Francesco Sicolo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49293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repeatCount="3000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900644"/>
            <a:ext cx="8229600" cy="634082"/>
          </a:xfrm>
        </p:spPr>
        <p:txBody>
          <a:bodyPr>
            <a:normAutofit fontScale="90000"/>
          </a:bodyPr>
          <a:lstStyle/>
          <a:p>
            <a:pPr algn="ctr"/>
            <a:r>
              <a:rPr lang="it-IT" dirty="0" smtClean="0"/>
              <a:t>DPR n. 122 del 22 giugno 2009</a:t>
            </a:r>
            <a:endParaRPr lang="it-IT" dirty="0"/>
          </a:p>
        </p:txBody>
      </p:sp>
      <p:sp>
        <p:nvSpPr>
          <p:cNvPr id="3" name="Rettangolo 2"/>
          <p:cNvSpPr/>
          <p:nvPr/>
        </p:nvSpPr>
        <p:spPr>
          <a:xfrm>
            <a:off x="467544" y="1750750"/>
            <a:ext cx="82809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b="1" dirty="0"/>
              <a:t>Regolamento</a:t>
            </a:r>
            <a:r>
              <a:rPr lang="it-IT" dirty="0"/>
              <a:t> recante coordinamento delle norme vigenti per </a:t>
            </a:r>
            <a:r>
              <a:rPr lang="it-IT" dirty="0" smtClean="0"/>
              <a:t>la </a:t>
            </a:r>
            <a:r>
              <a:rPr lang="it-IT" b="1" dirty="0" smtClean="0"/>
              <a:t>valutazione </a:t>
            </a:r>
            <a:r>
              <a:rPr lang="it-IT" b="1" dirty="0"/>
              <a:t>degli alunni</a:t>
            </a:r>
            <a:r>
              <a:rPr lang="it-IT" dirty="0"/>
              <a:t> e ulteriori </a:t>
            </a:r>
            <a:r>
              <a:rPr lang="it-IT" dirty="0" smtClean="0"/>
              <a:t>modalità applicative in materia</a:t>
            </a:r>
            <a:r>
              <a:rPr lang="it-IT" dirty="0"/>
              <a:t>, ai sensi degli articoli 2 e 3 del decreto-legge 1° </a:t>
            </a:r>
            <a:r>
              <a:rPr lang="it-IT" dirty="0" smtClean="0"/>
              <a:t>settembre 2008</a:t>
            </a:r>
            <a:r>
              <a:rPr lang="it-IT" dirty="0"/>
              <a:t>, n. 137, convertito, con modificazioni, dalla legge 30 </a:t>
            </a:r>
            <a:r>
              <a:rPr lang="it-IT" dirty="0" smtClean="0"/>
              <a:t>ottobre 2008</a:t>
            </a:r>
            <a:r>
              <a:rPr lang="it-IT" dirty="0"/>
              <a:t>, n. 169</a:t>
            </a:r>
          </a:p>
        </p:txBody>
      </p:sp>
      <p:sp>
        <p:nvSpPr>
          <p:cNvPr id="4" name="Rettangolo 3"/>
          <p:cNvSpPr/>
          <p:nvPr/>
        </p:nvSpPr>
        <p:spPr>
          <a:xfrm>
            <a:off x="2286000" y="297488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it-IT" dirty="0"/>
              <a:t>Art. 8.</a:t>
            </a:r>
          </a:p>
          <a:p>
            <a:pPr algn="ctr"/>
            <a:r>
              <a:rPr lang="it-IT" dirty="0"/>
              <a:t> </a:t>
            </a:r>
            <a:r>
              <a:rPr lang="it-IT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Certificazione delle competenze </a:t>
            </a:r>
          </a:p>
        </p:txBody>
      </p:sp>
      <p:sp>
        <p:nvSpPr>
          <p:cNvPr id="5" name="Rettangolo 4"/>
          <p:cNvSpPr/>
          <p:nvPr/>
        </p:nvSpPr>
        <p:spPr>
          <a:xfrm>
            <a:off x="539552" y="3574757"/>
            <a:ext cx="82089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dirty="0"/>
              <a:t>4. La certificazione relativa agli esami di Stato conclusivi </a:t>
            </a:r>
            <a:r>
              <a:rPr lang="it-IT" dirty="0" smtClean="0"/>
              <a:t>dei corsi </a:t>
            </a:r>
            <a:r>
              <a:rPr lang="it-IT" dirty="0"/>
              <a:t>di studio di istruzione secondaria di secondo grado </a:t>
            </a:r>
            <a:r>
              <a:rPr lang="it-IT" dirty="0" smtClean="0"/>
              <a:t>è disciplinata </a:t>
            </a:r>
            <a:r>
              <a:rPr lang="it-IT" dirty="0"/>
              <a:t>dall'articolo 6 della legge 10 dicembre 1997, n. 425, </a:t>
            </a:r>
            <a:r>
              <a:rPr lang="it-IT" dirty="0" smtClean="0"/>
              <a:t>e successive </a:t>
            </a:r>
            <a:r>
              <a:rPr lang="it-IT" dirty="0"/>
              <a:t>modificazioni. </a:t>
            </a:r>
          </a:p>
        </p:txBody>
      </p:sp>
      <p:sp>
        <p:nvSpPr>
          <p:cNvPr id="6" name="Rettangolo 5"/>
          <p:cNvSpPr/>
          <p:nvPr/>
        </p:nvSpPr>
        <p:spPr>
          <a:xfrm>
            <a:off x="467544" y="4771018"/>
            <a:ext cx="813690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dirty="0"/>
              <a:t> 6. </a:t>
            </a:r>
            <a:r>
              <a:rPr lang="it-IT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 decreto del Ministro dell'istruzione, </a:t>
            </a:r>
            <a:r>
              <a:rPr lang="it-IT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dell'università e ricerca</a:t>
            </a:r>
            <a:r>
              <a:rPr lang="it-IT" dirty="0"/>
              <a:t>, ai sensi dell'articolo 10, comma 3, del decreto </a:t>
            </a:r>
            <a:r>
              <a:rPr lang="it-IT" dirty="0" smtClean="0"/>
              <a:t>del Presidente </a:t>
            </a:r>
            <a:r>
              <a:rPr lang="it-IT" dirty="0"/>
              <a:t>della Repubblica 8 marzo 1999, n. 275, </a:t>
            </a:r>
            <a:r>
              <a:rPr lang="it-IT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sono adottati </a:t>
            </a:r>
            <a:r>
              <a:rPr lang="it-IT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</a:t>
            </a:r>
            <a:r>
              <a:rPr lang="it-IT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modelli </a:t>
            </a:r>
            <a:r>
              <a:rPr lang="it-I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 le certificazioni relative alle competenze </a:t>
            </a:r>
            <a:r>
              <a:rPr lang="it-IT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acquisite </a:t>
            </a:r>
            <a:r>
              <a:rPr lang="it-IT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dagli </a:t>
            </a:r>
            <a:r>
              <a:rPr lang="it-IT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alunni </a:t>
            </a:r>
            <a:r>
              <a:rPr lang="it-IT" dirty="0"/>
              <a:t>dei diversi gradi e ordini dell'istruzione e si </a:t>
            </a:r>
            <a:r>
              <a:rPr lang="it-IT" dirty="0" smtClean="0"/>
              <a:t>provvede ad </a:t>
            </a:r>
            <a:r>
              <a:rPr lang="it-IT" dirty="0"/>
              <a:t>armonizzare i modelli stessi alle disposizioni di cui </a:t>
            </a:r>
            <a:r>
              <a:rPr lang="it-IT" dirty="0" smtClean="0"/>
              <a:t>agli articoli </a:t>
            </a:r>
            <a:r>
              <a:rPr lang="it-IT" dirty="0"/>
              <a:t>2 e 3 del decreto-legge ed a quelle del </a:t>
            </a:r>
            <a:r>
              <a:rPr lang="it-IT" dirty="0" smtClean="0"/>
              <a:t>presente regolamento</a:t>
            </a:r>
            <a:r>
              <a:rPr lang="it-IT" dirty="0"/>
              <a:t>. </a:t>
            </a:r>
          </a:p>
        </p:txBody>
      </p:sp>
      <p:sp>
        <p:nvSpPr>
          <p:cNvPr id="8" name="Segnaposto numero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3DEBA-03A0-473E-8C14-0AB78CDB11CB}" type="slidenum">
              <a:rPr lang="it-IT" smtClean="0"/>
              <a:t>10</a:t>
            </a:fld>
            <a:endParaRPr lang="it-IT"/>
          </a:p>
        </p:txBody>
      </p:sp>
      <p:sp>
        <p:nvSpPr>
          <p:cNvPr id="7" name="CasellaDiTesto 6"/>
          <p:cNvSpPr txBox="1"/>
          <p:nvPr/>
        </p:nvSpPr>
        <p:spPr>
          <a:xfrm>
            <a:off x="467544" y="476672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Dopo 10 anni</a:t>
            </a:r>
            <a:endParaRPr lang="it-IT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Segnaposto piè di pagina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Ispettore Tecnico prof. Francesco Sicolo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76387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42664" y="620688"/>
            <a:ext cx="8305800" cy="504056"/>
          </a:xfrm>
        </p:spPr>
        <p:txBody>
          <a:bodyPr>
            <a:normAutofit fontScale="90000"/>
          </a:bodyPr>
          <a:lstStyle/>
          <a:p>
            <a:r>
              <a:rPr lang="it-IT" sz="3200" dirty="0" smtClean="0"/>
              <a:t>E’ bene ricordare che:</a:t>
            </a:r>
            <a:endParaRPr lang="it-IT" sz="3200" dirty="0"/>
          </a:p>
        </p:txBody>
      </p:sp>
      <p:sp>
        <p:nvSpPr>
          <p:cNvPr id="4" name="Rettangolo 3"/>
          <p:cNvSpPr/>
          <p:nvPr/>
        </p:nvSpPr>
        <p:spPr>
          <a:xfrm>
            <a:off x="476710" y="1628800"/>
            <a:ext cx="827175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dirty="0"/>
              <a:t>La certificazione delle competenze non è sostitutiva delle attuali modalità di valutazione e attestazione giuridica dei risultati scolastici (ammissione alla classe successiva, rilascio di un titolo di studio finale, ecc.), ma accompagna e integra tali strumenti normativi, accentuando il carattere informativo e descrittivo del quadro delle competenze acquisite dagli allievi, ancorate a precisi indicatori dei risultati di apprendimento attesi. </a:t>
            </a:r>
            <a:endParaRPr lang="it-IT" dirty="0" smtClean="0"/>
          </a:p>
          <a:p>
            <a:pPr algn="just"/>
            <a:endParaRPr lang="it-IT" dirty="0"/>
          </a:p>
          <a:p>
            <a:pPr algn="just"/>
            <a:r>
              <a:rPr lang="it-IT" dirty="0" smtClean="0"/>
              <a:t>La </a:t>
            </a:r>
            <a:r>
              <a:rPr lang="it-IT" dirty="0"/>
              <a:t>certificazione si riferisce a conoscenze, abilità e competenze, in sintonia con i dispositivi previsti a livello di Unione Europea per le "competenze chiave per l'apprendimento permanente" (2006) e per le qualificazioni (EQF, 2008) recepite nell'ordinamento giuridico italiano. 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3DEBA-03A0-473E-8C14-0AB78CDB11CB}" type="slidenum">
              <a:rPr lang="it-IT" smtClean="0"/>
              <a:t>11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Ispettore Tecnico prof. Francesco Sicolo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0534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1134035"/>
            <a:ext cx="8491232" cy="710788"/>
          </a:xfrm>
        </p:spPr>
        <p:txBody>
          <a:bodyPr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1600" b="1" dirty="0" smtClean="0">
                <a:solidFill>
                  <a:schemeClr val="tx1"/>
                </a:solidFill>
                <a:latin typeface="Helvetica-Bold"/>
                <a:ea typeface="+mn-ea"/>
                <a:cs typeface="+mn-cs"/>
              </a:rPr>
              <a:t>Schema di </a:t>
            </a:r>
            <a:r>
              <a:rPr lang="it-IT" sz="1600" b="1" dirty="0">
                <a:solidFill>
                  <a:schemeClr val="tx1"/>
                </a:solidFill>
                <a:latin typeface="Helvetica-Bold"/>
                <a:ea typeface="+mn-ea"/>
                <a:cs typeface="+mn-cs"/>
              </a:rPr>
              <a:t>Regolamento </a:t>
            </a:r>
            <a:r>
              <a:rPr lang="it-IT" sz="1600" b="1" u="sng" dirty="0" smtClean="0">
                <a:solidFill>
                  <a:schemeClr val="tx1"/>
                </a:solidFill>
                <a:latin typeface="Helvetica-Bold"/>
                <a:ea typeface="+mn-ea"/>
                <a:cs typeface="+mn-cs"/>
              </a:rPr>
              <a:t>Modalità di svolgimento </a:t>
            </a:r>
            <a:r>
              <a:rPr lang="it-IT" sz="1600" b="1" dirty="0" smtClean="0">
                <a:solidFill>
                  <a:schemeClr val="tx1"/>
                </a:solidFill>
                <a:latin typeface="Helvetica-Bold"/>
                <a:ea typeface="+mn-ea"/>
                <a:cs typeface="+mn-cs"/>
              </a:rPr>
              <a:t>e </a:t>
            </a:r>
            <a:r>
              <a:rPr lang="it-IT" sz="1600" b="1" u="sng" dirty="0">
                <a:solidFill>
                  <a:schemeClr val="tx1"/>
                </a:solidFill>
                <a:latin typeface="Helvetica-Bold"/>
                <a:ea typeface="+mn-ea"/>
                <a:cs typeface="+mn-cs"/>
              </a:rPr>
              <a:t>Materie caratterizzanti </a:t>
            </a:r>
            <a:r>
              <a:rPr lang="it-IT" sz="1600" b="1" dirty="0" smtClean="0">
                <a:solidFill>
                  <a:schemeClr val="tx1"/>
                </a:solidFill>
                <a:latin typeface="Helvetica-Bold"/>
                <a:ea typeface="+mn-ea"/>
                <a:cs typeface="+mn-cs"/>
              </a:rPr>
              <a:t>seconde </a:t>
            </a:r>
            <a:r>
              <a:rPr lang="it-IT" sz="1600" b="1" dirty="0">
                <a:solidFill>
                  <a:schemeClr val="tx1"/>
                </a:solidFill>
                <a:latin typeface="Helvetica-Bold"/>
                <a:ea typeface="+mn-ea"/>
                <a:cs typeface="+mn-cs"/>
              </a:rPr>
              <a:t>prove Esame di </a:t>
            </a:r>
            <a:r>
              <a:rPr lang="it-IT" sz="1600" b="1" dirty="0" smtClean="0">
                <a:solidFill>
                  <a:schemeClr val="tx1"/>
                </a:solidFill>
                <a:latin typeface="Helvetica-Bold"/>
                <a:ea typeface="+mn-ea"/>
                <a:cs typeface="+mn-cs"/>
              </a:rPr>
              <a:t>Stato – TAB A-B-C</a:t>
            </a:r>
            <a:endParaRPr lang="it-IT" sz="1600" b="1" dirty="0">
              <a:solidFill>
                <a:schemeClr val="tx1"/>
              </a:solidFill>
              <a:latin typeface="Helvetica-Bold"/>
              <a:ea typeface="+mn-ea"/>
              <a:cs typeface="+mn-cs"/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395536" y="2492896"/>
            <a:ext cx="8136904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b="1" dirty="0">
                <a:latin typeface="Helvetica-Bold"/>
              </a:rPr>
              <a:t>Materie e svolgimento della seconda prova scritta degli esami </a:t>
            </a:r>
            <a:r>
              <a:rPr lang="it-IT" sz="1600" b="1" dirty="0" smtClean="0">
                <a:latin typeface="Helvetica-Bold"/>
              </a:rPr>
              <a:t>di Stato </a:t>
            </a:r>
            <a:r>
              <a:rPr lang="it-IT" sz="1600" b="1" dirty="0">
                <a:latin typeface="Helvetica-Bold"/>
              </a:rPr>
              <a:t>conclusivi dei corsi di studio di istruzione secondaria di secondo grado</a:t>
            </a:r>
            <a:r>
              <a:rPr lang="it-IT" sz="1600" b="1" dirty="0" smtClean="0">
                <a:latin typeface="Helvetica-Bold"/>
              </a:rPr>
              <a:t>. Materie </a:t>
            </a:r>
            <a:r>
              <a:rPr lang="it-IT" sz="1600" b="1" dirty="0">
                <a:latin typeface="Helvetica-Bold"/>
              </a:rPr>
              <a:t>affidate ai commissari esterni</a:t>
            </a:r>
            <a:r>
              <a:rPr lang="it-IT" sz="1600" b="1" dirty="0" smtClean="0">
                <a:latin typeface="Helvetica-Bold"/>
              </a:rPr>
              <a:t>.</a:t>
            </a:r>
            <a:r>
              <a:rPr lang="it-IT" b="1" dirty="0" smtClean="0">
                <a:latin typeface="Helvetica-Bold"/>
              </a:rPr>
              <a:t> </a:t>
            </a:r>
            <a:r>
              <a:rPr lang="it-IT" dirty="0" smtClean="0"/>
              <a:t>(</a:t>
            </a:r>
            <a:r>
              <a:rPr lang="it-IT" dirty="0"/>
              <a:t>A</a:t>
            </a:r>
            <a:r>
              <a:rPr lang="it-IT" dirty="0" smtClean="0"/>
              <a:t>llegati. </a:t>
            </a:r>
            <a:r>
              <a:rPr lang="it-IT" dirty="0" err="1" smtClean="0"/>
              <a:t>Tab</a:t>
            </a:r>
            <a:r>
              <a:rPr lang="it-IT" dirty="0" smtClean="0"/>
              <a:t>. A-B-C)</a:t>
            </a:r>
            <a:endParaRPr lang="it-IT" dirty="0"/>
          </a:p>
        </p:txBody>
      </p:sp>
      <p:sp>
        <p:nvSpPr>
          <p:cNvPr id="4" name="Rettangolo 3"/>
          <p:cNvSpPr/>
          <p:nvPr/>
        </p:nvSpPr>
        <p:spPr>
          <a:xfrm>
            <a:off x="432048" y="5446965"/>
            <a:ext cx="814240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b="1" dirty="0" smtClean="0">
                <a:latin typeface="Helvetica-Bold"/>
              </a:rPr>
              <a:t> </a:t>
            </a:r>
            <a:r>
              <a:rPr lang="it-IT" sz="1600" b="1" dirty="0">
                <a:latin typeface="Helvetica-Bold"/>
              </a:rPr>
              <a:t>Integrazioni e </a:t>
            </a:r>
            <a:r>
              <a:rPr lang="it-IT" sz="1600" b="1" dirty="0" smtClean="0">
                <a:latin typeface="Helvetica-Bold"/>
              </a:rPr>
              <a:t>Precisazioni </a:t>
            </a:r>
            <a:endParaRPr lang="it-IT" sz="1600" b="1" dirty="0">
              <a:latin typeface="Helvetica-Bold"/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2315772" y="1979548"/>
            <a:ext cx="4355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>
                <a:hlinkClick r:id="rId2" action="ppaction://hlinkfile"/>
              </a:rPr>
              <a:t>Nota 7354 del 26 novembre 2014</a:t>
            </a:r>
            <a:endParaRPr lang="it-IT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2249996" y="3356992"/>
            <a:ext cx="4211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>
                <a:hlinkClick r:id="rId3" action="ppaction://hlinkfile"/>
              </a:rPr>
              <a:t>Circ. n. 1 del 29 gennaio 2015</a:t>
            </a:r>
            <a:endParaRPr lang="it-IT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2123728" y="5733256"/>
            <a:ext cx="5832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hlinkClick r:id="rId4" action="ppaction://hlinkfile"/>
              </a:rPr>
              <a:t>Avviso 1 del 5 febbraio 2015 </a:t>
            </a:r>
            <a:r>
              <a:rPr lang="it-IT" dirty="0" smtClean="0"/>
              <a:t>– </a:t>
            </a:r>
            <a:r>
              <a:rPr lang="it-IT" dirty="0" smtClean="0">
                <a:hlinkClick r:id="rId5" action="ppaction://hlinkfile"/>
              </a:rPr>
              <a:t>Avviso 2 del 26 marzo 2015 </a:t>
            </a:r>
            <a:endParaRPr lang="it-IT" dirty="0"/>
          </a:p>
        </p:txBody>
      </p:sp>
      <p:sp>
        <p:nvSpPr>
          <p:cNvPr id="9" name="CasellaDiTesto 8"/>
          <p:cNvSpPr txBox="1"/>
          <p:nvPr/>
        </p:nvSpPr>
        <p:spPr>
          <a:xfrm>
            <a:off x="395537" y="3789040"/>
            <a:ext cx="856895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b="1" dirty="0">
                <a:latin typeface="Helvetica-Bold"/>
              </a:rPr>
              <a:t>Individuazione delle materie oggetto della seconda </a:t>
            </a:r>
            <a:r>
              <a:rPr lang="it-IT" sz="1600" b="1" dirty="0" smtClean="0">
                <a:latin typeface="Helvetica-Bold"/>
              </a:rPr>
              <a:t>prova.</a:t>
            </a:r>
            <a:endParaRPr lang="it-IT" sz="1600" b="1" dirty="0">
              <a:latin typeface="Helvetica-Bold"/>
            </a:endParaRPr>
          </a:p>
          <a:p>
            <a:r>
              <a:rPr lang="it-IT" sz="1600" b="1" dirty="0">
                <a:latin typeface="Helvetica-Bold"/>
              </a:rPr>
              <a:t>    </a:t>
            </a:r>
            <a:r>
              <a:rPr lang="it-IT" sz="1600" b="1" dirty="0" smtClean="0">
                <a:latin typeface="Helvetica-Bold"/>
              </a:rPr>
              <a:t>Composizione commissioni e Scelta </a:t>
            </a:r>
            <a:r>
              <a:rPr lang="it-IT" sz="1600" b="1" dirty="0">
                <a:latin typeface="Helvetica-Bold"/>
              </a:rPr>
              <a:t>delle materie affidate </a:t>
            </a:r>
            <a:r>
              <a:rPr lang="it-IT" sz="1600" b="1" dirty="0" smtClean="0">
                <a:latin typeface="Helvetica-Bold"/>
              </a:rPr>
              <a:t>ai commissari </a:t>
            </a:r>
            <a:r>
              <a:rPr lang="it-IT" sz="1600" b="1" dirty="0">
                <a:latin typeface="Helvetica-Bold"/>
              </a:rPr>
              <a:t>esterni    </a:t>
            </a:r>
            <a:r>
              <a:rPr lang="it-IT" sz="1600" b="1" dirty="0" smtClean="0">
                <a:latin typeface="Helvetica-Bold"/>
              </a:rPr>
              <a:t>				</a:t>
            </a:r>
            <a:r>
              <a:rPr lang="it-IT" dirty="0" smtClean="0"/>
              <a:t>(Allegati: </a:t>
            </a:r>
            <a:r>
              <a:rPr lang="it-IT" dirty="0" err="1" smtClean="0"/>
              <a:t>Tab</a:t>
            </a:r>
            <a:r>
              <a:rPr lang="it-IT" dirty="0" smtClean="0"/>
              <a:t>. 1-2-3-4)</a:t>
            </a:r>
            <a:endParaRPr lang="it-IT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2315772" y="4653136"/>
            <a:ext cx="4163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>
                <a:hlinkClick r:id="rId6" action="ppaction://hlinkfile"/>
              </a:rPr>
              <a:t>D.M. n. 39 del 29 gennaio 2015</a:t>
            </a:r>
            <a:endParaRPr lang="it-IT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1763688" y="188640"/>
            <a:ext cx="518457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 smtClean="0"/>
              <a:t>Esame di Stato 2015 </a:t>
            </a:r>
          </a:p>
          <a:p>
            <a:pPr algn="ctr"/>
            <a:r>
              <a:rPr lang="it-IT" sz="3200" b="1" dirty="0" smtClean="0"/>
              <a:t>Normativa di riferimento</a:t>
            </a:r>
            <a:endParaRPr lang="it-IT" sz="3200" b="1" dirty="0"/>
          </a:p>
        </p:txBody>
      </p:sp>
      <p:sp>
        <p:nvSpPr>
          <p:cNvPr id="11" name="Rettangolo 10"/>
          <p:cNvSpPr/>
          <p:nvPr/>
        </p:nvSpPr>
        <p:spPr>
          <a:xfrm>
            <a:off x="4094332" y="5445224"/>
            <a:ext cx="44801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it-IT" dirty="0">
                <a:solidFill>
                  <a:prstClr val="black"/>
                </a:solidFill>
              </a:rPr>
              <a:t>Avvisi della Struttura tecnica Esami di Stato</a:t>
            </a:r>
          </a:p>
        </p:txBody>
      </p:sp>
      <p:sp>
        <p:nvSpPr>
          <p:cNvPr id="12" name="CasellaDiTesto 11"/>
          <p:cNvSpPr txBox="1"/>
          <p:nvPr/>
        </p:nvSpPr>
        <p:spPr>
          <a:xfrm>
            <a:off x="1763688" y="5085184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hlinkClick r:id="rId7" action="ppaction://hlinkfile"/>
              </a:rPr>
              <a:t>Tabella 1</a:t>
            </a:r>
            <a:endParaRPr lang="it-IT" dirty="0"/>
          </a:p>
        </p:txBody>
      </p:sp>
      <p:sp>
        <p:nvSpPr>
          <p:cNvPr id="13" name="CasellaDiTesto 12"/>
          <p:cNvSpPr txBox="1"/>
          <p:nvPr/>
        </p:nvSpPr>
        <p:spPr>
          <a:xfrm>
            <a:off x="3059832" y="5085369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hlinkClick r:id="rId8" action="ppaction://hlinkfile"/>
              </a:rPr>
              <a:t>Tabella 2</a:t>
            </a:r>
            <a:endParaRPr lang="it-IT" dirty="0"/>
          </a:p>
        </p:txBody>
      </p:sp>
      <p:sp>
        <p:nvSpPr>
          <p:cNvPr id="15" name="CasellaDiTesto 14"/>
          <p:cNvSpPr txBox="1"/>
          <p:nvPr/>
        </p:nvSpPr>
        <p:spPr>
          <a:xfrm>
            <a:off x="4303916" y="5085369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hlinkClick r:id="rId9" action="ppaction://hlinkfile"/>
              </a:rPr>
              <a:t>Tabella 3</a:t>
            </a:r>
            <a:endParaRPr lang="it-IT" dirty="0"/>
          </a:p>
        </p:txBody>
      </p:sp>
      <p:sp>
        <p:nvSpPr>
          <p:cNvPr id="16" name="CasellaDiTesto 15"/>
          <p:cNvSpPr txBox="1"/>
          <p:nvPr/>
        </p:nvSpPr>
        <p:spPr>
          <a:xfrm>
            <a:off x="5724128" y="5093379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hlinkClick r:id="rId10" action="ppaction://hlinkfile"/>
              </a:rPr>
              <a:t>Tabella 4</a:t>
            </a:r>
            <a:endParaRPr lang="it-IT" dirty="0"/>
          </a:p>
        </p:txBody>
      </p:sp>
      <p:cxnSp>
        <p:nvCxnSpPr>
          <p:cNvPr id="20" name="Connettore 4 19"/>
          <p:cNvCxnSpPr/>
          <p:nvPr/>
        </p:nvCxnSpPr>
        <p:spPr>
          <a:xfrm rot="10800000">
            <a:off x="4788024" y="1700808"/>
            <a:ext cx="2016224" cy="1512168"/>
          </a:xfrm>
          <a:prstGeom prst="bentConnector3">
            <a:avLst>
              <a:gd name="adj1" fmla="val -54415"/>
            </a:avLst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" name="Segnaposto numero diapositiva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3DEBA-03A0-473E-8C14-0AB78CDB11CB}" type="slidenum">
              <a:rPr lang="it-IT" smtClean="0"/>
              <a:t>12</a:t>
            </a:fld>
            <a:endParaRPr lang="it-IT"/>
          </a:p>
        </p:txBody>
      </p:sp>
      <p:sp>
        <p:nvSpPr>
          <p:cNvPr id="32" name="CasellaDiTesto 31"/>
          <p:cNvSpPr txBox="1"/>
          <p:nvPr/>
        </p:nvSpPr>
        <p:spPr>
          <a:xfrm>
            <a:off x="2051720" y="6093296"/>
            <a:ext cx="4788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hlinkClick r:id="rId11" action="ppaction://hlinkfile"/>
              </a:rPr>
              <a:t>Prot. n.2517 del 26/03/2015</a:t>
            </a:r>
            <a:endParaRPr lang="it-IT" dirty="0"/>
          </a:p>
        </p:txBody>
      </p:sp>
      <p:sp>
        <p:nvSpPr>
          <p:cNvPr id="14" name="Segnaposto piè di pagina 13"/>
          <p:cNvSpPr>
            <a:spLocks noGrp="1"/>
          </p:cNvSpPr>
          <p:nvPr>
            <p:ph type="ftr" sz="quarter" idx="11"/>
          </p:nvPr>
        </p:nvSpPr>
        <p:spPr>
          <a:xfrm>
            <a:off x="2843808" y="6473403"/>
            <a:ext cx="3352800" cy="365125"/>
          </a:xfrm>
        </p:spPr>
        <p:txBody>
          <a:bodyPr/>
          <a:lstStyle/>
          <a:p>
            <a:r>
              <a:rPr lang="it-IT" dirty="0" smtClean="0"/>
              <a:t>Ispettore Tecnico prof. Francesco Sicolo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06530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9" grpId="0"/>
      <p:bldP spid="10" grpId="0"/>
      <p:bldP spid="11" grpId="0"/>
      <p:bldP spid="12" grpId="0"/>
      <p:bldP spid="13" grpId="0"/>
      <p:bldP spid="15" grpId="0"/>
      <p:bldP spid="16" grpId="0"/>
      <p:bldP spid="3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1"/>
          <p:cNvSpPr txBox="1">
            <a:spLocks/>
          </p:cNvSpPr>
          <p:nvPr/>
        </p:nvSpPr>
        <p:spPr>
          <a:xfrm>
            <a:off x="457200" y="40466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it-IT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2301365" y="1268760"/>
            <a:ext cx="4355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>
                <a:hlinkClick r:id="rId2" action="ppaction://hlinkfile"/>
              </a:rPr>
              <a:t>Nota 7354 del 26 novembre 2014</a:t>
            </a:r>
            <a:endParaRPr lang="it-IT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683568" y="1700808"/>
            <a:ext cx="784887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dirty="0" smtClean="0"/>
              <a:t>A conclusione dell’anno scolastico in corso 2014-2015, per la prima volta, vedrà la luce l’esame di Stato conclusivo del ciclo secondario di istruzione avente per ordinamento i decreti del Presidente della Repubblica </a:t>
            </a:r>
            <a:r>
              <a:rPr lang="it-IT" dirty="0" err="1" smtClean="0"/>
              <a:t>nn</a:t>
            </a:r>
            <a:r>
              <a:rPr lang="it-IT" dirty="0" smtClean="0"/>
              <a:t>. 87, 88 e 89 del 2010, le Indicazioni Nazionali per i Licei, le Linee Guida dei Tecnici e dei Professionali e lo schema di Regolamento per lo svolgimento della seconda prova scritta negli esami di Stato.  </a:t>
            </a:r>
            <a:endParaRPr lang="it-IT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683568" y="3429000"/>
            <a:ext cx="80032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dirty="0" smtClean="0"/>
              <a:t>In tale contesto le </a:t>
            </a:r>
            <a:r>
              <a:rPr lang="it-IT" b="1" dirty="0"/>
              <a:t>tipologie</a:t>
            </a:r>
            <a:r>
              <a:rPr lang="it-IT" dirty="0" smtClean="0"/>
              <a:t> e </a:t>
            </a:r>
            <a:r>
              <a:rPr lang="it-IT" b="1" dirty="0" smtClean="0"/>
              <a:t>modalità di svolgimento </a:t>
            </a:r>
            <a:r>
              <a:rPr lang="it-IT" dirty="0" smtClean="0"/>
              <a:t>della seconda prova scritta sono state rese conformi al quadro normativo indicando le </a:t>
            </a:r>
            <a:r>
              <a:rPr lang="it-IT" b="1" dirty="0" smtClean="0"/>
              <a:t>discipline caratterizzanti </a:t>
            </a:r>
            <a:r>
              <a:rPr lang="it-IT" dirty="0" smtClean="0"/>
              <a:t>elencate nelle Tabelle A,B e C.</a:t>
            </a:r>
            <a:endParaRPr lang="it-IT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1331640" y="4437112"/>
            <a:ext cx="65527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/>
              <a:t>Discipline Caratterizzanti</a:t>
            </a:r>
          </a:p>
          <a:p>
            <a:pPr marL="1657350" lvl="3" indent="-285750">
              <a:buFont typeface="Wingdings" panose="05000000000000000000" pitchFamily="2" charset="2"/>
              <a:buChar char="§"/>
            </a:pPr>
            <a:r>
              <a:rPr lang="it-IT" dirty="0" smtClean="0">
                <a:hlinkClick r:id="rId3" action="ppaction://hlinksldjump"/>
              </a:rPr>
              <a:t>TAB A – Istruzione Liceale</a:t>
            </a:r>
            <a:endParaRPr lang="it-IT" dirty="0" smtClean="0"/>
          </a:p>
          <a:p>
            <a:pPr marL="1657350" lvl="3" indent="-285750">
              <a:buFont typeface="Wingdings" panose="05000000000000000000" pitchFamily="2" charset="2"/>
              <a:buChar char="§"/>
            </a:pPr>
            <a:r>
              <a:rPr lang="it-IT" dirty="0" smtClean="0">
                <a:hlinkClick r:id="rId4" action="ppaction://hlinksldjump"/>
              </a:rPr>
              <a:t>TAB B – Istruzione Tecnica</a:t>
            </a:r>
            <a:endParaRPr lang="it-IT" dirty="0" smtClean="0"/>
          </a:p>
          <a:p>
            <a:pPr marL="1657350" lvl="3" indent="-285750">
              <a:buFont typeface="Wingdings" panose="05000000000000000000" pitchFamily="2" charset="2"/>
              <a:buChar char="§"/>
            </a:pPr>
            <a:r>
              <a:rPr lang="it-IT" dirty="0" smtClean="0">
                <a:hlinkClick r:id="rId5" action="ppaction://hlinksldjump"/>
              </a:rPr>
              <a:t>TAB C – Istruzione Professionale</a:t>
            </a:r>
            <a:endParaRPr lang="it-IT" dirty="0"/>
          </a:p>
        </p:txBody>
      </p:sp>
      <p:sp>
        <p:nvSpPr>
          <p:cNvPr id="7" name="Titolo 6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it-IT" sz="3600" dirty="0" smtClean="0">
                <a:hlinkClick r:id="rId6" action="ppaction://hlinkfile"/>
              </a:rPr>
              <a:t/>
            </a:r>
            <a:br>
              <a:rPr lang="it-IT" sz="3600" dirty="0" smtClean="0">
                <a:hlinkClick r:id="rId6" action="ppaction://hlinkfile"/>
              </a:rPr>
            </a:br>
            <a:r>
              <a:rPr lang="it-IT" sz="3600" dirty="0">
                <a:hlinkClick r:id="rId6" action="ppaction://hlinkfile"/>
              </a:rPr>
              <a:t/>
            </a:r>
            <a:br>
              <a:rPr lang="it-IT" sz="3600" dirty="0">
                <a:hlinkClick r:id="rId6" action="ppaction://hlinkfile"/>
              </a:rPr>
            </a:br>
            <a:r>
              <a:rPr lang="it-IT" sz="3600" dirty="0" smtClean="0">
                <a:hlinkClick r:id="rId6" action="ppaction://hlinkfile"/>
              </a:rPr>
              <a:t/>
            </a:r>
            <a:br>
              <a:rPr lang="it-IT" sz="3600" dirty="0" smtClean="0">
                <a:hlinkClick r:id="rId6" action="ppaction://hlinkfile"/>
              </a:rPr>
            </a:br>
            <a:r>
              <a:rPr lang="it-IT" sz="3600" dirty="0">
                <a:hlinkClick r:id="rId6" action="ppaction://hlinkfile"/>
              </a:rPr>
              <a:t/>
            </a:r>
            <a:br>
              <a:rPr lang="it-IT" sz="3600" dirty="0">
                <a:hlinkClick r:id="rId6" action="ppaction://hlinkfile"/>
              </a:rPr>
            </a:br>
            <a:r>
              <a:rPr lang="it-IT" sz="3600" dirty="0" smtClean="0">
                <a:hlinkClick r:id="rId6" action="ppaction://hlinkfile"/>
              </a:rPr>
              <a:t/>
            </a:r>
            <a:br>
              <a:rPr lang="it-IT" sz="3600" dirty="0" smtClean="0">
                <a:hlinkClick r:id="rId6" action="ppaction://hlinkfile"/>
              </a:rPr>
            </a:br>
            <a:r>
              <a:rPr lang="it-IT" sz="3600" dirty="0">
                <a:hlinkClick r:id="rId6" action="ppaction://hlinkfile"/>
              </a:rPr>
              <a:t/>
            </a:r>
            <a:br>
              <a:rPr lang="it-IT" sz="3600" dirty="0">
                <a:hlinkClick r:id="rId6" action="ppaction://hlinkfile"/>
              </a:rPr>
            </a:br>
            <a:r>
              <a:rPr lang="it-IT" sz="3600" dirty="0" smtClean="0">
                <a:hlinkClick r:id="rId6" action="ppaction://hlinkfile"/>
              </a:rPr>
              <a:t/>
            </a:r>
            <a:br>
              <a:rPr lang="it-IT" sz="3600" dirty="0" smtClean="0">
                <a:hlinkClick r:id="rId6" action="ppaction://hlinkfile"/>
              </a:rPr>
            </a:br>
            <a:r>
              <a:rPr lang="it-IT" sz="3600" dirty="0">
                <a:hlinkClick r:id="rId6" action="ppaction://hlinkfile"/>
              </a:rPr>
              <a:t/>
            </a:r>
            <a:br>
              <a:rPr lang="it-IT" sz="3600" dirty="0">
                <a:hlinkClick r:id="rId6" action="ppaction://hlinkfile"/>
              </a:rPr>
            </a:br>
            <a:r>
              <a:rPr lang="it-IT" sz="3600" dirty="0" smtClean="0">
                <a:hlinkClick r:id="rId6" action="ppaction://hlinkfile"/>
              </a:rPr>
              <a:t/>
            </a:r>
            <a:br>
              <a:rPr lang="it-IT" sz="3600" dirty="0" smtClean="0">
                <a:hlinkClick r:id="rId6" action="ppaction://hlinkfile"/>
              </a:rPr>
            </a:br>
            <a:r>
              <a:rPr lang="it-IT" sz="3600" dirty="0">
                <a:hlinkClick r:id="rId6" action="ppaction://hlinkfile"/>
              </a:rPr>
              <a:t/>
            </a:r>
            <a:br>
              <a:rPr lang="it-IT" sz="3600" dirty="0">
                <a:hlinkClick r:id="rId6" action="ppaction://hlinkfile"/>
              </a:rPr>
            </a:br>
            <a:r>
              <a:rPr lang="it-IT" sz="3600" dirty="0" smtClean="0">
                <a:hlinkClick r:id="rId6" action="ppaction://hlinkfile"/>
              </a:rPr>
              <a:t/>
            </a:r>
            <a:br>
              <a:rPr lang="it-IT" sz="3600" dirty="0" smtClean="0">
                <a:hlinkClick r:id="rId6" action="ppaction://hlinkfile"/>
              </a:rPr>
            </a:br>
            <a:r>
              <a:rPr lang="it-IT" sz="3600" dirty="0">
                <a:hlinkClick r:id="rId6" action="ppaction://hlinkfile"/>
              </a:rPr>
              <a:t/>
            </a:r>
            <a:br>
              <a:rPr lang="it-IT" sz="3600" dirty="0">
                <a:hlinkClick r:id="rId6" action="ppaction://hlinkfile"/>
              </a:rPr>
            </a:br>
            <a:r>
              <a:rPr lang="it-IT" sz="3600" dirty="0" smtClean="0">
                <a:hlinkClick r:id="rId6" action="ppaction://hlinkfile"/>
              </a:rPr>
              <a:t/>
            </a:r>
            <a:br>
              <a:rPr lang="it-IT" sz="3600" dirty="0" smtClean="0">
                <a:hlinkClick r:id="rId6" action="ppaction://hlinkfile"/>
              </a:rPr>
            </a:br>
            <a:r>
              <a:rPr lang="it-IT" sz="3600" dirty="0">
                <a:hlinkClick r:id="rId6" action="ppaction://hlinkfile"/>
              </a:rPr>
              <a:t/>
            </a:r>
            <a:br>
              <a:rPr lang="it-IT" sz="3600" dirty="0">
                <a:hlinkClick r:id="rId6" action="ppaction://hlinkfile"/>
              </a:rPr>
            </a:br>
            <a:r>
              <a:rPr lang="it-IT" sz="3600" dirty="0" smtClean="0">
                <a:hlinkClick r:id="rId6" action="ppaction://hlinkfile"/>
              </a:rPr>
              <a:t/>
            </a:r>
            <a:br>
              <a:rPr lang="it-IT" sz="3600" dirty="0" smtClean="0">
                <a:hlinkClick r:id="rId6" action="ppaction://hlinkfile"/>
              </a:rPr>
            </a:br>
            <a:r>
              <a:rPr lang="it-IT" sz="3600" dirty="0">
                <a:hlinkClick r:id="rId6" action="ppaction://hlinkfile"/>
              </a:rPr>
              <a:t/>
            </a:r>
            <a:br>
              <a:rPr lang="it-IT" sz="3600" dirty="0">
                <a:hlinkClick r:id="rId6" action="ppaction://hlinkfile"/>
              </a:rPr>
            </a:br>
            <a:r>
              <a:rPr lang="it-IT" sz="3600" dirty="0" smtClean="0">
                <a:hlinkClick r:id="rId6" action="ppaction://hlinkfile"/>
              </a:rPr>
              <a:t/>
            </a:r>
            <a:br>
              <a:rPr lang="it-IT" sz="3600" dirty="0" smtClean="0">
                <a:hlinkClick r:id="rId6" action="ppaction://hlinkfile"/>
              </a:rPr>
            </a:br>
            <a:r>
              <a:rPr lang="it-IT" sz="3600" dirty="0">
                <a:hlinkClick r:id="rId6" action="ppaction://hlinkfile"/>
              </a:rPr>
              <a:t/>
            </a:r>
            <a:br>
              <a:rPr lang="it-IT" sz="3600" dirty="0">
                <a:hlinkClick r:id="rId6" action="ppaction://hlinkfile"/>
              </a:rPr>
            </a:br>
            <a:r>
              <a:rPr lang="it-IT" sz="3600" dirty="0" smtClean="0">
                <a:hlinkClick r:id="rId6" action="ppaction://hlinkfile"/>
              </a:rPr>
              <a:t/>
            </a:r>
            <a:br>
              <a:rPr lang="it-IT" sz="3600" dirty="0" smtClean="0">
                <a:hlinkClick r:id="rId6" action="ppaction://hlinkfile"/>
              </a:rPr>
            </a:br>
            <a:r>
              <a:rPr lang="it-IT" sz="3600" dirty="0">
                <a:hlinkClick r:id="rId6" action="ppaction://hlinkfile"/>
              </a:rPr>
              <a:t/>
            </a:r>
            <a:br>
              <a:rPr lang="it-IT" sz="3600" dirty="0">
                <a:hlinkClick r:id="rId6" action="ppaction://hlinkfile"/>
              </a:rPr>
            </a:br>
            <a:r>
              <a:rPr lang="it-IT" sz="3600" dirty="0" smtClean="0">
                <a:hlinkClick r:id="rId6" action="ppaction://hlinkfile"/>
              </a:rPr>
              <a:t/>
            </a:r>
            <a:br>
              <a:rPr lang="it-IT" sz="3600" dirty="0" smtClean="0">
                <a:hlinkClick r:id="rId6" action="ppaction://hlinkfile"/>
              </a:rPr>
            </a:br>
            <a:r>
              <a:rPr lang="it-IT" sz="3600" dirty="0" smtClean="0"/>
              <a:t>Regolamento</a:t>
            </a:r>
            <a:r>
              <a:rPr lang="it-IT" sz="3600" dirty="0"/>
              <a:t/>
            </a:r>
            <a:br>
              <a:rPr lang="it-IT" sz="3600" dirty="0"/>
            </a:br>
            <a:r>
              <a:rPr lang="it-IT" sz="3600" dirty="0"/>
              <a:t>seconde prove Esame di </a:t>
            </a:r>
            <a:r>
              <a:rPr lang="it-IT" sz="3600" dirty="0" smtClean="0"/>
              <a:t>Stato</a:t>
            </a:r>
            <a:endParaRPr lang="it-IT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755576" y="5877272"/>
            <a:ext cx="77768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dirty="0" smtClean="0"/>
              <a:t>Le discipline caratterizzanti delineano in modo chiaro e preventivo l’ambito entro il quale può avvenire la scelta del Ministro. </a:t>
            </a:r>
            <a:endParaRPr lang="it-IT" dirty="0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3DEBA-03A0-473E-8C14-0AB78CDB11CB}" type="slidenum">
              <a:rPr lang="it-IT" smtClean="0"/>
              <a:t>13</a:t>
            </a:fld>
            <a:endParaRPr lang="it-IT"/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Ispettore Tecnico prof. Francesco Sicolo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88731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11560" y="188640"/>
            <a:ext cx="7851648" cy="792088"/>
          </a:xfrm>
        </p:spPr>
        <p:txBody>
          <a:bodyPr>
            <a:normAutofit/>
          </a:bodyPr>
          <a:lstStyle/>
          <a:p>
            <a:pPr algn="ctr"/>
            <a:r>
              <a:rPr lang="it-IT" sz="4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Il nuovo esame di Stato</a:t>
            </a:r>
            <a:endParaRPr lang="it-IT" sz="4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Sottotitolo 3"/>
          <p:cNvSpPr>
            <a:spLocks noGrp="1"/>
          </p:cNvSpPr>
          <p:nvPr>
            <p:ph type="subTitle" idx="1"/>
          </p:nvPr>
        </p:nvSpPr>
        <p:spPr>
          <a:xfrm>
            <a:off x="677744" y="4077072"/>
            <a:ext cx="7854696" cy="720080"/>
          </a:xfrm>
        </p:spPr>
        <p:txBody>
          <a:bodyPr>
            <a:normAutofit/>
          </a:bodyPr>
          <a:lstStyle/>
          <a:p>
            <a:pPr algn="ctr"/>
            <a:r>
              <a:rPr lang="it-IT" b="1" dirty="0" smtClean="0">
                <a:hlinkClick r:id="rId2" action="ppaction://hlinkfile"/>
              </a:rPr>
              <a:t>(D.I. 211 del 7 ottobre 2010)</a:t>
            </a:r>
            <a:endParaRPr lang="it-IT" b="1" dirty="0" smtClean="0"/>
          </a:p>
        </p:txBody>
      </p:sp>
      <p:sp>
        <p:nvSpPr>
          <p:cNvPr id="5" name="Rettangolo 4"/>
          <p:cNvSpPr/>
          <p:nvPr/>
        </p:nvSpPr>
        <p:spPr>
          <a:xfrm>
            <a:off x="1043608" y="980728"/>
            <a:ext cx="6696744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45720" lvl="0" algn="ctr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it-IT" sz="2600" b="1" dirty="0">
                <a:solidFill>
                  <a:prstClr val="white"/>
                </a:solidFill>
                <a:hlinkClick r:id="rId3" action="ppaction://hlinkfile"/>
              </a:rPr>
              <a:t>Indicazioni nazionali </a:t>
            </a:r>
            <a:r>
              <a:rPr lang="it-IT" sz="2600" dirty="0">
                <a:solidFill>
                  <a:prstClr val="white"/>
                </a:solidFill>
                <a:hlinkClick r:id="rId3" action="ppaction://hlinkfile"/>
              </a:rPr>
              <a:t>per i percorsi liceali</a:t>
            </a:r>
            <a:endParaRPr lang="it-IT" sz="2600" dirty="0">
              <a:solidFill>
                <a:prstClr val="white"/>
              </a:solidFill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802727" y="4482986"/>
            <a:ext cx="756084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it-IT" dirty="0"/>
          </a:p>
          <a:p>
            <a:r>
              <a:rPr lang="it-IT" dirty="0"/>
              <a:t> Regolamento recante indicazioni nazionali riguardanti gli </a:t>
            </a:r>
            <a:r>
              <a:rPr lang="it-IT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obiettivi specifici di apprendimento</a:t>
            </a:r>
            <a:r>
              <a:rPr lang="it-IT" dirty="0"/>
              <a:t> concernenti le attività e gli insegnamenti compresi nei piani degli studi previsti </a:t>
            </a:r>
            <a:r>
              <a:rPr lang="it-IT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 i percorsi liceali </a:t>
            </a:r>
            <a:r>
              <a:rPr lang="it-IT" dirty="0"/>
              <a:t>di cui all'articolo 10, comma 3, del decreto del Presidente della Repubblica 15 marzo 2010, n. 89, in relazione all'articolo 2, commi 1 e 3, del medesimo regolamento. </a:t>
            </a:r>
          </a:p>
        </p:txBody>
      </p:sp>
      <p:sp>
        <p:nvSpPr>
          <p:cNvPr id="7" name="Rettangolo 6"/>
          <p:cNvSpPr/>
          <p:nvPr/>
        </p:nvSpPr>
        <p:spPr>
          <a:xfrm>
            <a:off x="528517" y="1922636"/>
            <a:ext cx="8435971" cy="2154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dirty="0"/>
              <a:t>Articolo </a:t>
            </a:r>
            <a:r>
              <a:rPr lang="it-IT" dirty="0" smtClean="0"/>
              <a:t> 10</a:t>
            </a:r>
          </a:p>
          <a:p>
            <a:r>
              <a:rPr lang="it-IT" dirty="0"/>
              <a:t>1. </a:t>
            </a:r>
            <a:r>
              <a:rPr lang="it-IT" sz="1600" dirty="0"/>
              <a:t>I percorsi dei licei sono riordinati secondo i seguenti criteri</a:t>
            </a:r>
            <a:r>
              <a:rPr lang="it-IT" sz="1600" dirty="0" smtClean="0"/>
              <a:t>: ………………………………</a:t>
            </a:r>
          </a:p>
          <a:p>
            <a:r>
              <a:rPr lang="it-IT" sz="1600" dirty="0" smtClean="0"/>
              <a:t>……..</a:t>
            </a:r>
            <a:r>
              <a:rPr lang="it-IT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risultati di apprendimento sono declinati in conoscenze, abilità e competenze</a:t>
            </a:r>
            <a:r>
              <a:rPr lang="it-IT" sz="1600" b="1" dirty="0" smtClean="0"/>
              <a:t>;</a:t>
            </a:r>
          </a:p>
          <a:p>
            <a:r>
              <a:rPr lang="it-IT" sz="1600" b="1" dirty="0" smtClean="0"/>
              <a:t>……………………</a:t>
            </a:r>
          </a:p>
          <a:p>
            <a:r>
              <a:rPr lang="it-IT" sz="1600" dirty="0" smtClean="0"/>
              <a:t>3</a:t>
            </a:r>
            <a:r>
              <a:rPr lang="it-IT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Le attività e gli insegnamenti </a:t>
            </a:r>
            <a:r>
              <a:rPr lang="it-IT" sz="1600" dirty="0"/>
              <a:t>obbligatori per tutti gli studenti </a:t>
            </a:r>
            <a:r>
              <a:rPr lang="it-IT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sono finalizzati al </a:t>
            </a:r>
            <a:r>
              <a:rPr lang="it-IT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conseguimento delle </a:t>
            </a:r>
            <a:r>
              <a:rPr lang="it-IT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conoscenze, delle abilità e delle competenze</a:t>
            </a:r>
            <a:r>
              <a:rPr lang="it-IT" sz="1600" dirty="0"/>
              <a:t> essenziali ed irrinunciabili in rapporto </a:t>
            </a:r>
            <a:r>
              <a:rPr lang="it-IT" sz="1600" dirty="0" smtClean="0"/>
              <a:t>allo specifico </a:t>
            </a:r>
            <a:r>
              <a:rPr lang="it-IT" sz="1600" dirty="0"/>
              <a:t>percorso liceale.</a:t>
            </a:r>
          </a:p>
          <a:p>
            <a:endParaRPr lang="it-IT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1979712" y="1473171"/>
            <a:ext cx="5112568" cy="371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>
                <a:hlinkClick r:id="rId3" action="ppaction://hlinkfile"/>
              </a:rPr>
              <a:t>D.P.R. n. 89 del 16/02/2010</a:t>
            </a:r>
            <a:endParaRPr lang="it-IT" dirty="0"/>
          </a:p>
        </p:txBody>
      </p:sp>
      <p:sp>
        <p:nvSpPr>
          <p:cNvPr id="3" name="CasellaDiTesto 2"/>
          <p:cNvSpPr txBox="1"/>
          <p:nvPr/>
        </p:nvSpPr>
        <p:spPr>
          <a:xfrm rot="16200000">
            <a:off x="-1357480" y="3801670"/>
            <a:ext cx="31552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LICEI</a:t>
            </a:r>
            <a:endParaRPr lang="it-IT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99322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iterate type="wd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/>
      <p:bldP spid="6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 rot="16200000">
            <a:off x="-3054150" y="3134271"/>
            <a:ext cx="6813376" cy="634082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it-IT" dirty="0" smtClean="0"/>
              <a:t>Materie caratterizzanti - LICEI</a:t>
            </a:r>
            <a:endParaRPr lang="it-IT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16632"/>
            <a:ext cx="8460432" cy="5616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4169" y="5589240"/>
            <a:ext cx="7814295" cy="101461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3DEBA-03A0-473E-8C14-0AB78CDB11CB}" type="slidenum">
              <a:rPr lang="it-IT" smtClean="0"/>
              <a:t>15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Ispettore Tecnico prof. Francesco Sicolo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67790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305800" cy="636680"/>
          </a:xfrm>
        </p:spPr>
        <p:txBody>
          <a:bodyPr>
            <a:normAutofit/>
          </a:bodyPr>
          <a:lstStyle/>
          <a:p>
            <a:pPr algn="ctr"/>
            <a:r>
              <a:rPr lang="it-IT" sz="3600" dirty="0" smtClean="0"/>
              <a:t>Struttura della seconda prova scritta - LICEI</a:t>
            </a:r>
            <a:endParaRPr lang="it-IT" sz="3600" dirty="0"/>
          </a:p>
        </p:txBody>
      </p:sp>
      <p:sp>
        <p:nvSpPr>
          <p:cNvPr id="3" name="Rettangolo 2"/>
          <p:cNvSpPr/>
          <p:nvPr/>
        </p:nvSpPr>
        <p:spPr>
          <a:xfrm>
            <a:off x="1043608" y="836712"/>
            <a:ext cx="705678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b="1" dirty="0"/>
              <a:t>Liceo classico</a:t>
            </a:r>
            <a:endParaRPr lang="it-IT" dirty="0"/>
          </a:p>
          <a:p>
            <a:r>
              <a:rPr lang="it-IT" dirty="0"/>
              <a:t>La prova consiste nella traduzione, in italiano ovvero nella lingua in cui si svolge l’insegnamento, di un testo latino o greco.</a:t>
            </a:r>
          </a:p>
          <a:p>
            <a:r>
              <a:rPr lang="it-IT" i="1" dirty="0"/>
              <a:t>È consentito l’uso del vocabolario della lingua italiana ovvero della lingua nella quale si svolge l’insegnamento, e del vocabolario latino-italiano o greco-italiano ovvero del vocabolario latino- lingua nella quale si svolge l’insegnamento o greco-lingua nella quale si svolge l’insegnamento</a:t>
            </a:r>
            <a:r>
              <a:rPr lang="it-IT" i="1" dirty="0" smtClean="0"/>
              <a:t>. </a:t>
            </a:r>
            <a:endParaRPr lang="it-IT" dirty="0"/>
          </a:p>
        </p:txBody>
      </p:sp>
      <p:sp>
        <p:nvSpPr>
          <p:cNvPr id="6" name="Rettangolo 5"/>
          <p:cNvSpPr/>
          <p:nvPr/>
        </p:nvSpPr>
        <p:spPr>
          <a:xfrm>
            <a:off x="1097937" y="5363924"/>
            <a:ext cx="549028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>
                <a:hlinkClick r:id="rId2"/>
              </a:rPr>
              <a:t>https://antropologiamondoantico. </a:t>
            </a:r>
            <a:r>
              <a:rPr lang="it-IT" dirty="0" smtClean="0">
                <a:hlinkClick r:id="rId2"/>
              </a:rPr>
              <a:t>wordpress.com</a:t>
            </a:r>
            <a:endParaRPr lang="it-IT" dirty="0"/>
          </a:p>
        </p:txBody>
      </p:sp>
      <p:sp>
        <p:nvSpPr>
          <p:cNvPr id="7" name="Rettangolo 6"/>
          <p:cNvSpPr/>
          <p:nvPr/>
        </p:nvSpPr>
        <p:spPr>
          <a:xfrm>
            <a:off x="1043608" y="3284984"/>
            <a:ext cx="75608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/>
            <a:r>
              <a:rPr lang="it-IT" u="sng" dirty="0" smtClean="0">
                <a:hlinkClick r:id="rId3"/>
              </a:rPr>
              <a:t>Archivio</a:t>
            </a:r>
            <a:r>
              <a:rPr lang="it-IT" dirty="0" smtClean="0">
                <a:hlinkClick r:id="rId3"/>
              </a:rPr>
              <a:t> </a:t>
            </a:r>
            <a:r>
              <a:rPr lang="it-IT" dirty="0">
                <a:hlinkClick r:id="rId3"/>
              </a:rPr>
              <a:t>&gt; </a:t>
            </a:r>
            <a:r>
              <a:rPr lang="it-IT" u="sng" dirty="0">
                <a:hlinkClick r:id="rId3"/>
              </a:rPr>
              <a:t>la Repubblica.it</a:t>
            </a:r>
            <a:r>
              <a:rPr lang="it-IT" dirty="0">
                <a:hlinkClick r:id="rId3"/>
              </a:rPr>
              <a:t> &gt; </a:t>
            </a:r>
            <a:r>
              <a:rPr lang="it-IT" u="sng" dirty="0">
                <a:hlinkClick r:id="rId3"/>
              </a:rPr>
              <a:t>2015</a:t>
            </a:r>
            <a:r>
              <a:rPr lang="it-IT" dirty="0">
                <a:hlinkClick r:id="rId3"/>
              </a:rPr>
              <a:t> &gt; </a:t>
            </a:r>
            <a:r>
              <a:rPr lang="it-IT" u="sng" dirty="0">
                <a:hlinkClick r:id="rId3"/>
              </a:rPr>
              <a:t>03</a:t>
            </a:r>
            <a:r>
              <a:rPr lang="it-IT" dirty="0">
                <a:hlinkClick r:id="rId3"/>
              </a:rPr>
              <a:t> &gt; </a:t>
            </a:r>
            <a:r>
              <a:rPr lang="it-IT" u="sng" dirty="0">
                <a:hlinkClick r:id="rId3"/>
              </a:rPr>
              <a:t>05</a:t>
            </a:r>
            <a:endParaRPr lang="it-IT" dirty="0"/>
          </a:p>
          <a:p>
            <a:pPr lvl="0" fontAlgn="base"/>
            <a:r>
              <a:rPr lang="it-IT" b="1" dirty="0" smtClean="0">
                <a:hlinkClick r:id="rId4" action="ppaction://hlinkfile"/>
              </a:rPr>
              <a:t>Quelle </a:t>
            </a:r>
            <a:r>
              <a:rPr lang="it-IT" b="1" dirty="0">
                <a:hlinkClick r:id="rId4" action="ppaction://hlinkfile"/>
              </a:rPr>
              <a:t>inutili anzi dannose traduzioni greche e </a:t>
            </a:r>
            <a:r>
              <a:rPr lang="it-IT" b="1" dirty="0" smtClean="0">
                <a:hlinkClick r:id="rId4" action="ppaction://hlinkfile"/>
              </a:rPr>
              <a:t>latine</a:t>
            </a:r>
          </a:p>
          <a:p>
            <a:pPr lvl="0" fontAlgn="base"/>
            <a:r>
              <a:rPr lang="it-IT" b="1" dirty="0" smtClean="0">
                <a:hlinkClick r:id="rId4" action="ppaction://hlinkfile"/>
              </a:rPr>
              <a:t>Maurizio </a:t>
            </a:r>
            <a:r>
              <a:rPr lang="it-IT" b="1" dirty="0" err="1" smtClean="0">
                <a:hlinkClick r:id="rId4" action="ppaction://hlinkfile"/>
              </a:rPr>
              <a:t>Bettini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3DEBA-03A0-473E-8C14-0AB78CDB11CB}" type="slidenum">
              <a:rPr lang="it-IT" smtClean="0"/>
              <a:t>16</a:t>
            </a:fld>
            <a:endParaRPr lang="it-IT"/>
          </a:p>
        </p:txBody>
      </p:sp>
      <p:sp>
        <p:nvSpPr>
          <p:cNvPr id="8" name="Rettangolo 7"/>
          <p:cNvSpPr/>
          <p:nvPr/>
        </p:nvSpPr>
        <p:spPr>
          <a:xfrm>
            <a:off x="1043608" y="4365104"/>
            <a:ext cx="7200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it-IT" b="1" dirty="0"/>
              <a:t>Tradurre </a:t>
            </a:r>
            <a:r>
              <a:rPr lang="it-IT" b="1" dirty="0" smtClean="0"/>
              <a:t>perché?, </a:t>
            </a:r>
            <a:r>
              <a:rPr lang="it-IT" b="1" dirty="0"/>
              <a:t>tradurre per chi </a:t>
            </a:r>
            <a:r>
              <a:rPr lang="it-IT" b="1" dirty="0" smtClean="0"/>
              <a:t>? </a:t>
            </a:r>
          </a:p>
          <a:p>
            <a:pPr fontAlgn="base"/>
            <a:r>
              <a:rPr lang="it-IT" b="1" dirty="0" smtClean="0"/>
              <a:t>Lingue e letterature classiche alla prova </a:t>
            </a:r>
          </a:p>
          <a:p>
            <a:pPr fontAlgn="base"/>
            <a:r>
              <a:rPr lang="it-IT" b="1" dirty="0" smtClean="0"/>
              <a:t>(Siena</a:t>
            </a:r>
            <a:r>
              <a:rPr lang="it-IT" b="1" dirty="0"/>
              <a:t>, Benevento, Torino, novembre 2014)</a:t>
            </a:r>
          </a:p>
        </p:txBody>
      </p:sp>
      <p:sp>
        <p:nvSpPr>
          <p:cNvPr id="9" name="Rettangolo 8"/>
          <p:cNvSpPr/>
          <p:nvPr/>
        </p:nvSpPr>
        <p:spPr>
          <a:xfrm>
            <a:off x="1097937" y="6165304"/>
            <a:ext cx="30224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>
                <a:hlinkClick r:id="rId5" action="ppaction://hlinkfile"/>
              </a:rPr>
              <a:t>Liceo_Classico_proposta.pdf</a:t>
            </a:r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Ispettore Tecnico prof. Francesco Sicolo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207032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Rettangolo 3"/>
          <p:cNvSpPr/>
          <p:nvPr/>
        </p:nvSpPr>
        <p:spPr>
          <a:xfrm>
            <a:off x="467544" y="1997839"/>
            <a:ext cx="828092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b="1" dirty="0"/>
              <a:t>Liceo scientifico</a:t>
            </a:r>
            <a:endParaRPr lang="it-IT" dirty="0"/>
          </a:p>
          <a:p>
            <a:r>
              <a:rPr lang="it-IT" dirty="0"/>
              <a:t>La prova  consiste nella soluzione di un problema a scelta del candidato tra due proposte e nella risposta ad alcuni quesiti.</a:t>
            </a:r>
          </a:p>
          <a:p>
            <a:r>
              <a:rPr lang="it-IT" i="1" dirty="0"/>
              <a:t>Ai fini dello svolgimento della prova, il Ministero può prevedere l’uso di calcolatrici, stabilendone la tipologia.</a:t>
            </a:r>
          </a:p>
          <a:p>
            <a:endParaRPr lang="it-IT" i="1" dirty="0"/>
          </a:p>
          <a:p>
            <a:r>
              <a:rPr lang="it-IT" b="1" dirty="0"/>
              <a:t>Liceo scientifico – opzione scienze applicate</a:t>
            </a:r>
          </a:p>
        </p:txBody>
      </p:sp>
      <p:sp>
        <p:nvSpPr>
          <p:cNvPr id="8" name="Segnaposto numero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3DEBA-03A0-473E-8C14-0AB78CDB11CB}" type="slidenum">
              <a:rPr lang="it-IT" smtClean="0"/>
              <a:t>17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Ispettore Tecnico prof. Francesco Sicolo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17922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/>
          <p:cNvSpPr/>
          <p:nvPr/>
        </p:nvSpPr>
        <p:spPr>
          <a:xfrm>
            <a:off x="539552" y="404664"/>
            <a:ext cx="806489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b="1" dirty="0"/>
              <a:t>Liceo delle Scienze Umane</a:t>
            </a:r>
          </a:p>
          <a:p>
            <a:r>
              <a:rPr lang="it-IT" dirty="0"/>
              <a:t>La prova consiste nella trattazione di un argomento afferente ai seguenti ambiti disciplinari:</a:t>
            </a:r>
          </a:p>
          <a:p>
            <a:r>
              <a:rPr lang="it-IT" dirty="0" smtClean="0"/>
              <a:t>a) antropologico</a:t>
            </a:r>
            <a:r>
              <a:rPr lang="it-IT" dirty="0"/>
              <a:t>;</a:t>
            </a:r>
          </a:p>
          <a:p>
            <a:r>
              <a:rPr lang="it-IT" dirty="0"/>
              <a:t>b</a:t>
            </a:r>
            <a:r>
              <a:rPr lang="it-IT" dirty="0" smtClean="0"/>
              <a:t>) pedagogico</a:t>
            </a:r>
            <a:r>
              <a:rPr lang="it-IT" dirty="0"/>
              <a:t>, con riferimento ad autori particolarmente significativi del Novecento;</a:t>
            </a:r>
          </a:p>
          <a:p>
            <a:r>
              <a:rPr lang="it-IT" dirty="0"/>
              <a:t>c</a:t>
            </a:r>
            <a:r>
              <a:rPr lang="it-IT" dirty="0" smtClean="0"/>
              <a:t>) sociologico</a:t>
            </a:r>
            <a:r>
              <a:rPr lang="it-IT" dirty="0"/>
              <a:t>, con riferimento a problemi o anche a concetti fondamentali.</a:t>
            </a:r>
          </a:p>
          <a:p>
            <a:r>
              <a:rPr lang="it-IT" dirty="0"/>
              <a:t>La trattazione prevede alcuni quesiti di approfondimento.</a:t>
            </a:r>
          </a:p>
        </p:txBody>
      </p:sp>
      <p:sp>
        <p:nvSpPr>
          <p:cNvPr id="6" name="Rettangolo 5"/>
          <p:cNvSpPr/>
          <p:nvPr/>
        </p:nvSpPr>
        <p:spPr>
          <a:xfrm>
            <a:off x="555540" y="2708920"/>
            <a:ext cx="804890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200"/>
              </a:lnSpc>
            </a:pPr>
            <a:r>
              <a:rPr lang="it-IT" b="1" dirty="0">
                <a:ea typeface="Times New Roman"/>
              </a:rPr>
              <a:t>Liceo delle scienze umane – Opzione </a:t>
            </a:r>
            <a:r>
              <a:rPr lang="it-IT" b="1" dirty="0" smtClean="0">
                <a:ea typeface="Times New Roman"/>
              </a:rPr>
              <a:t>economico-sociale</a:t>
            </a:r>
          </a:p>
          <a:p>
            <a:pPr algn="just">
              <a:lnSpc>
                <a:spcPts val="1200"/>
              </a:lnSpc>
            </a:pPr>
            <a:endParaRPr lang="it-IT" dirty="0">
              <a:ea typeface="Times New Roman"/>
            </a:endParaRPr>
          </a:p>
          <a:p>
            <a:pPr>
              <a:lnSpc>
                <a:spcPts val="1200"/>
              </a:lnSpc>
            </a:pPr>
            <a:r>
              <a:rPr lang="it-IT" dirty="0"/>
              <a:t>La prova ha ad oggetto una delle seguenti tipologie</a:t>
            </a:r>
            <a:r>
              <a:rPr lang="it-IT" dirty="0" smtClean="0"/>
              <a:t>:</a:t>
            </a:r>
          </a:p>
          <a:p>
            <a:pPr>
              <a:lnSpc>
                <a:spcPts val="1200"/>
              </a:lnSpc>
            </a:pPr>
            <a:endParaRPr lang="it-IT" dirty="0"/>
          </a:p>
          <a:p>
            <a:pPr lvl="0" indent="-342900">
              <a:lnSpc>
                <a:spcPts val="1200"/>
              </a:lnSpc>
              <a:buFont typeface="+mj-lt"/>
              <a:buAutoNum type="alphaLcParenR"/>
            </a:pPr>
            <a:r>
              <a:rPr lang="it-IT" dirty="0"/>
              <a:t>trattazione di problemi, concetti o anche temi della disciplina</a:t>
            </a:r>
            <a:r>
              <a:rPr lang="it-IT" dirty="0" smtClean="0"/>
              <a:t>; </a:t>
            </a:r>
          </a:p>
          <a:p>
            <a:pPr lvl="0" indent="-342900">
              <a:lnSpc>
                <a:spcPts val="1200"/>
              </a:lnSpc>
              <a:buFont typeface="+mj-lt"/>
              <a:buAutoNum type="alphaLcParenR"/>
            </a:pPr>
            <a:endParaRPr lang="it-IT" dirty="0"/>
          </a:p>
          <a:p>
            <a:pPr lvl="0">
              <a:lnSpc>
                <a:spcPts val="1200"/>
              </a:lnSpc>
            </a:pPr>
            <a:endParaRPr lang="it-IT" dirty="0" smtClean="0"/>
          </a:p>
          <a:p>
            <a:pPr lvl="0" algn="just">
              <a:lnSpc>
                <a:spcPts val="1200"/>
              </a:lnSpc>
            </a:pPr>
            <a:r>
              <a:rPr lang="it-IT" dirty="0" smtClean="0"/>
              <a:t>b) analisi </a:t>
            </a:r>
            <a:r>
              <a:rPr lang="it-IT" dirty="0"/>
              <a:t>e trattazione, qualitativa e quantitativa, di particolari casi o situazioni </a:t>
            </a:r>
            <a:endParaRPr lang="it-IT" dirty="0" smtClean="0"/>
          </a:p>
          <a:p>
            <a:pPr lvl="0" algn="just">
              <a:lnSpc>
                <a:spcPts val="1200"/>
              </a:lnSpc>
            </a:pPr>
            <a:endParaRPr lang="it-IT" dirty="0"/>
          </a:p>
          <a:p>
            <a:pPr lvl="0" algn="just">
              <a:lnSpc>
                <a:spcPts val="1200"/>
              </a:lnSpc>
            </a:pPr>
            <a:r>
              <a:rPr lang="it-IT" dirty="0" smtClean="0"/>
              <a:t>socio- </a:t>
            </a:r>
            <a:r>
              <a:rPr lang="it-IT" dirty="0"/>
              <a:t>politiche, giuridiche ed economiche, che possono essere presentate </a:t>
            </a:r>
            <a:r>
              <a:rPr lang="it-IT" dirty="0" smtClean="0"/>
              <a:t>al </a:t>
            </a:r>
          </a:p>
          <a:p>
            <a:pPr lvl="0" algn="just">
              <a:lnSpc>
                <a:spcPts val="1200"/>
              </a:lnSpc>
            </a:pPr>
            <a:endParaRPr lang="it-IT" dirty="0" smtClean="0"/>
          </a:p>
          <a:p>
            <a:pPr lvl="0" algn="just">
              <a:lnSpc>
                <a:spcPts val="1200"/>
              </a:lnSpc>
            </a:pPr>
            <a:r>
              <a:rPr lang="it-IT" dirty="0" smtClean="0"/>
              <a:t>candidato </a:t>
            </a:r>
            <a:r>
              <a:rPr lang="it-IT" dirty="0"/>
              <a:t>anche con l’ausilio di grafici, tabelle statistiche, articoli dei giornali o </a:t>
            </a:r>
            <a:endParaRPr lang="it-IT" dirty="0" smtClean="0"/>
          </a:p>
          <a:p>
            <a:pPr lvl="0" algn="just">
              <a:lnSpc>
                <a:spcPts val="1200"/>
              </a:lnSpc>
            </a:pPr>
            <a:endParaRPr lang="it-IT" dirty="0"/>
          </a:p>
          <a:p>
            <a:pPr lvl="0" algn="just">
              <a:lnSpc>
                <a:spcPts val="1200"/>
              </a:lnSpc>
            </a:pPr>
            <a:r>
              <a:rPr lang="it-IT" dirty="0" smtClean="0"/>
              <a:t>di riviste specialistiche.</a:t>
            </a:r>
          </a:p>
          <a:p>
            <a:pPr lvl="0">
              <a:lnSpc>
                <a:spcPts val="1200"/>
              </a:lnSpc>
              <a:spcAft>
                <a:spcPts val="0"/>
              </a:spcAft>
            </a:pPr>
            <a:endParaRPr lang="it-IT" dirty="0"/>
          </a:p>
          <a:p>
            <a:pPr lvl="0">
              <a:lnSpc>
                <a:spcPts val="1200"/>
              </a:lnSpc>
              <a:spcAft>
                <a:spcPts val="0"/>
              </a:spcAft>
            </a:pPr>
            <a:r>
              <a:rPr lang="it-IT" dirty="0" smtClean="0"/>
              <a:t>La </a:t>
            </a:r>
            <a:r>
              <a:rPr lang="it-IT" dirty="0"/>
              <a:t>trattazione prevede alcuni quesiti di approfondimento.</a:t>
            </a:r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3DEBA-03A0-473E-8C14-0AB78CDB11CB}" type="slidenum">
              <a:rPr lang="it-IT" smtClean="0"/>
              <a:t>18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Ispettore Tecnico prof. Francesco Sicolo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18801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611560" y="1382286"/>
            <a:ext cx="806489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200"/>
              </a:lnSpc>
            </a:pPr>
            <a:r>
              <a:rPr lang="it-IT" b="1" dirty="0">
                <a:latin typeface="Arial"/>
                <a:ea typeface="Times New Roman"/>
              </a:rPr>
              <a:t>Liceo </a:t>
            </a:r>
            <a:r>
              <a:rPr lang="it-IT" b="1" dirty="0" smtClean="0">
                <a:latin typeface="Arial"/>
                <a:ea typeface="Times New Roman"/>
              </a:rPr>
              <a:t>artistico</a:t>
            </a:r>
          </a:p>
          <a:p>
            <a:pPr algn="just">
              <a:lnSpc>
                <a:spcPts val="1200"/>
              </a:lnSpc>
              <a:spcAft>
                <a:spcPts val="600"/>
              </a:spcAft>
            </a:pPr>
            <a:endParaRPr lang="it-IT" dirty="0">
              <a:ea typeface="Times New Roman"/>
            </a:endParaRPr>
          </a:p>
          <a:p>
            <a:pPr algn="just">
              <a:lnSpc>
                <a:spcPts val="1200"/>
              </a:lnSpc>
              <a:spcAft>
                <a:spcPts val="600"/>
              </a:spcAft>
            </a:pPr>
            <a:r>
              <a:rPr lang="it-IT" dirty="0">
                <a:ea typeface="Times New Roman"/>
              </a:rPr>
              <a:t>La prova consiste nella elaborazione di un progetto, relativo allo </a:t>
            </a:r>
            <a:r>
              <a:rPr lang="it-IT" dirty="0" smtClean="0">
                <a:ea typeface="Times New Roman"/>
              </a:rPr>
              <a:t>specifico</a:t>
            </a:r>
          </a:p>
          <a:p>
            <a:pPr algn="just">
              <a:lnSpc>
                <a:spcPts val="1200"/>
              </a:lnSpc>
              <a:spcAft>
                <a:spcPts val="600"/>
              </a:spcAft>
            </a:pPr>
            <a:r>
              <a:rPr lang="it-IT" dirty="0" smtClean="0">
                <a:ea typeface="Times New Roman"/>
              </a:rPr>
              <a:t>indirizzo </a:t>
            </a:r>
            <a:r>
              <a:rPr lang="it-IT" dirty="0">
                <a:ea typeface="Times New Roman"/>
              </a:rPr>
              <a:t>del Liceo Artistico, che tiene conto della dimensione pratica </a:t>
            </a:r>
            <a:r>
              <a:rPr lang="it-IT" dirty="0" smtClean="0">
                <a:ea typeface="Times New Roman"/>
              </a:rPr>
              <a:t>e</a:t>
            </a:r>
          </a:p>
          <a:p>
            <a:pPr algn="just">
              <a:lnSpc>
                <a:spcPts val="1200"/>
              </a:lnSpc>
              <a:spcAft>
                <a:spcPts val="600"/>
              </a:spcAft>
            </a:pPr>
            <a:r>
              <a:rPr lang="it-IT" dirty="0" smtClean="0">
                <a:ea typeface="Times New Roman"/>
              </a:rPr>
              <a:t>laboratoriale </a:t>
            </a:r>
            <a:r>
              <a:rPr lang="it-IT" dirty="0">
                <a:ea typeface="Times New Roman"/>
              </a:rPr>
              <a:t>delle discipline coinvolte. Il progetto è sviluppato secondo le </a:t>
            </a:r>
            <a:endParaRPr lang="it-IT" dirty="0" smtClean="0">
              <a:ea typeface="Times New Roman"/>
            </a:endParaRPr>
          </a:p>
          <a:p>
            <a:pPr algn="just">
              <a:lnSpc>
                <a:spcPts val="1200"/>
              </a:lnSpc>
              <a:spcAft>
                <a:spcPts val="600"/>
              </a:spcAft>
            </a:pPr>
            <a:r>
              <a:rPr lang="it-IT" dirty="0" smtClean="0">
                <a:ea typeface="Times New Roman"/>
              </a:rPr>
              <a:t>fasi </a:t>
            </a:r>
            <a:r>
              <a:rPr lang="it-IT" dirty="0">
                <a:ea typeface="Times New Roman"/>
              </a:rPr>
              <a:t>di:</a:t>
            </a:r>
          </a:p>
          <a:p>
            <a:pPr marL="342900" lvl="0" indent="-342900" algn="just">
              <a:lnSpc>
                <a:spcPts val="1200"/>
              </a:lnSpc>
              <a:spcAft>
                <a:spcPts val="0"/>
              </a:spcAft>
              <a:buFont typeface="+mj-lt"/>
              <a:buAutoNum type="alphaLcParenR"/>
            </a:pPr>
            <a:r>
              <a:rPr lang="it-IT" dirty="0">
                <a:ea typeface="Times New Roman"/>
              </a:rPr>
              <a:t>analisi e rielaborazione delle fonti rispetto alla traccia;</a:t>
            </a:r>
          </a:p>
          <a:p>
            <a:pPr marL="342900" lvl="0" indent="-342900" algn="just">
              <a:lnSpc>
                <a:spcPts val="1200"/>
              </a:lnSpc>
              <a:buFont typeface="+mj-lt"/>
              <a:buAutoNum type="alphaLcParenR"/>
            </a:pPr>
            <a:endParaRPr lang="it-IT" dirty="0" smtClean="0">
              <a:ea typeface="Times New Roman"/>
            </a:endParaRPr>
          </a:p>
          <a:p>
            <a:pPr marL="342900" lvl="0" indent="-342900" algn="just"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lphaLcParenR"/>
            </a:pPr>
            <a:r>
              <a:rPr lang="it-IT" dirty="0" smtClean="0">
                <a:ea typeface="Times New Roman"/>
              </a:rPr>
              <a:t>schizzi </a:t>
            </a:r>
            <a:r>
              <a:rPr lang="it-IT" dirty="0">
                <a:ea typeface="Times New Roman"/>
              </a:rPr>
              <a:t>preliminari e bozzetti (ogni candidato ha facoltà di utilizzare le </a:t>
            </a:r>
            <a:endParaRPr lang="it-IT" dirty="0" smtClean="0">
              <a:ea typeface="Times New Roman"/>
            </a:endParaRPr>
          </a:p>
          <a:p>
            <a:pPr lvl="0" algn="just"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</a:pPr>
            <a:r>
              <a:rPr lang="it-IT" dirty="0" smtClean="0">
                <a:ea typeface="Times New Roman"/>
              </a:rPr>
              <a:t>esperienze </a:t>
            </a:r>
            <a:r>
              <a:rPr lang="it-IT" dirty="0">
                <a:ea typeface="Times New Roman"/>
              </a:rPr>
              <a:t>espressive acquisite, facendo emergere le attitudini </a:t>
            </a:r>
            <a:r>
              <a:rPr lang="it-IT" dirty="0" smtClean="0">
                <a:ea typeface="Times New Roman"/>
              </a:rPr>
              <a:t>personali </a:t>
            </a:r>
          </a:p>
          <a:p>
            <a:pPr lvl="0" algn="just"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</a:pPr>
            <a:r>
              <a:rPr lang="it-IT" dirty="0" smtClean="0">
                <a:ea typeface="Times New Roman"/>
              </a:rPr>
              <a:t>nell’autonomia </a:t>
            </a:r>
            <a:r>
              <a:rPr lang="it-IT" dirty="0">
                <a:ea typeface="Times New Roman"/>
              </a:rPr>
              <a:t>creativa);</a:t>
            </a:r>
          </a:p>
          <a:p>
            <a:pPr lvl="0" algn="just"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</a:pPr>
            <a:r>
              <a:rPr lang="it-IT" dirty="0" smtClean="0">
                <a:ea typeface="Times New Roman"/>
              </a:rPr>
              <a:t>c)  restituzione </a:t>
            </a:r>
            <a:r>
              <a:rPr lang="it-IT" dirty="0">
                <a:ea typeface="Times New Roman"/>
              </a:rPr>
              <a:t>tecno-grafica coerente con il progetto;</a:t>
            </a:r>
          </a:p>
          <a:p>
            <a:pPr lvl="0" algn="just"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</a:pPr>
            <a:r>
              <a:rPr lang="it-IT" dirty="0" smtClean="0">
                <a:ea typeface="Times New Roman"/>
              </a:rPr>
              <a:t>d)  realizzazione </a:t>
            </a:r>
            <a:r>
              <a:rPr lang="it-IT" dirty="0">
                <a:ea typeface="Times New Roman"/>
              </a:rPr>
              <a:t>di modello o prototipo di una parte significativa del </a:t>
            </a:r>
            <a:r>
              <a:rPr lang="it-IT" dirty="0" smtClean="0">
                <a:ea typeface="Times New Roman"/>
              </a:rPr>
              <a:t>progetto</a:t>
            </a:r>
            <a:r>
              <a:rPr lang="it-IT" dirty="0">
                <a:ea typeface="Times New Roman"/>
              </a:rPr>
              <a:t>;</a:t>
            </a:r>
          </a:p>
          <a:p>
            <a:pPr lvl="0" algn="just"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</a:pPr>
            <a:r>
              <a:rPr lang="it-IT" dirty="0" smtClean="0">
                <a:ea typeface="Times New Roman"/>
              </a:rPr>
              <a:t>e)  relazione </a:t>
            </a:r>
            <a:r>
              <a:rPr lang="it-IT" dirty="0">
                <a:ea typeface="Times New Roman"/>
              </a:rPr>
              <a:t>illustrativa dettagliata sulle scelte di progetto.</a:t>
            </a:r>
          </a:p>
          <a:p>
            <a:pPr lvl="0" algn="just"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</a:pPr>
            <a:r>
              <a:rPr lang="it-IT" dirty="0" smtClean="0">
                <a:ea typeface="Times New Roman"/>
              </a:rPr>
              <a:t>Le </a:t>
            </a:r>
            <a:r>
              <a:rPr lang="it-IT" dirty="0">
                <a:ea typeface="Times New Roman"/>
              </a:rPr>
              <a:t>modalità operative consistono in opzioni tecniche a scelta del candidato in </a:t>
            </a:r>
            <a:endParaRPr lang="it-IT" dirty="0" smtClean="0">
              <a:ea typeface="Times New Roman"/>
            </a:endParaRPr>
          </a:p>
          <a:p>
            <a:pPr lvl="0" algn="just"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</a:pPr>
            <a:r>
              <a:rPr lang="it-IT" dirty="0" smtClean="0">
                <a:ea typeface="Times New Roman"/>
              </a:rPr>
              <a:t>relazione </a:t>
            </a:r>
            <a:r>
              <a:rPr lang="it-IT" dirty="0">
                <a:ea typeface="Times New Roman"/>
              </a:rPr>
              <a:t>al tema previsto dallo specifico indirizzo.</a:t>
            </a:r>
          </a:p>
          <a:p>
            <a:pPr algn="just"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</a:pPr>
            <a:r>
              <a:rPr lang="it-IT" dirty="0">
                <a:ea typeface="Times New Roman"/>
              </a:rPr>
              <a:t>La durata massima della prova è di tre giorni, per sei ore al giorno.</a:t>
            </a:r>
            <a:endParaRPr lang="it-IT" dirty="0">
              <a:effectLst/>
              <a:ea typeface="Times New Roman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3DEBA-03A0-473E-8C14-0AB78CDB11CB}" type="slidenum">
              <a:rPr lang="it-IT" smtClean="0"/>
              <a:t>19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Ispettore Tecnico prof. Francesco Sicolo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89060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6" name="Picture 12" descr="Pasted Graphic 1">
            <a:hlinkClick r:id="rId2" tooltip="I NUOVI LICEI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0627" y="4485083"/>
            <a:ext cx="2219325" cy="2400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 descr="Pasted Graphic 2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5358" y="2932508"/>
            <a:ext cx="2228850" cy="3952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Pasted Graphic 3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8664" y="1865708"/>
            <a:ext cx="2209800" cy="5019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ttangolo 9"/>
          <p:cNvSpPr/>
          <p:nvPr/>
        </p:nvSpPr>
        <p:spPr>
          <a:xfrm>
            <a:off x="1043608" y="188640"/>
            <a:ext cx="70567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b="1" dirty="0" smtClean="0"/>
              <a:t>LA RIFORMA DELLA SCUOLA SECONDARIA SUPERIORE</a:t>
            </a:r>
            <a:endParaRPr lang="it-IT" b="1" dirty="0"/>
          </a:p>
        </p:txBody>
      </p:sp>
      <p:sp>
        <p:nvSpPr>
          <p:cNvPr id="11" name="Rettangolo 10"/>
          <p:cNvSpPr/>
          <p:nvPr/>
        </p:nvSpPr>
        <p:spPr>
          <a:xfrm>
            <a:off x="323528" y="548680"/>
            <a:ext cx="828091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smtClean="0"/>
              <a:t>Con questo anno  scolastico (2014/2015) arriva a conclusione il "riordino" dell’intero secondo ciclo di istruzione avviato  dall'anno scolastico 2010/2011  con i D.P.R. n. 87- 88- 89 del 15 marzo 2010.</a:t>
            </a:r>
          </a:p>
          <a:p>
            <a:r>
              <a:rPr lang="it-IT" dirty="0" smtClean="0"/>
              <a:t>E' cambiato il volto della scuola secondaria superiore (indirizzi, settori, opzioni) </a:t>
            </a:r>
          </a:p>
          <a:p>
            <a:endParaRPr lang="it-IT" dirty="0" smtClean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it-IT" dirty="0" smtClean="0"/>
              <a:t>6 licei; 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it-IT" dirty="0" smtClean="0"/>
              <a:t>istituti tecnici suddivisi in 2 settori con 11 indirizzi; 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it-IT" dirty="0" smtClean="0"/>
              <a:t>istituti professionali suddivisi in 2 settori e 6 indirizzi.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290216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/>
          <p:cNvSpPr/>
          <p:nvPr/>
        </p:nvSpPr>
        <p:spPr>
          <a:xfrm>
            <a:off x="1115616" y="889844"/>
            <a:ext cx="705678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400" b="1" dirty="0"/>
              <a:t>Liceo </a:t>
            </a:r>
            <a:r>
              <a:rPr lang="it-IT" sz="2400" b="1" dirty="0" smtClean="0"/>
              <a:t>linguistico</a:t>
            </a:r>
          </a:p>
          <a:p>
            <a:endParaRPr lang="it-IT" sz="2400" b="1" dirty="0"/>
          </a:p>
          <a:p>
            <a:r>
              <a:rPr lang="it-IT" dirty="0" smtClean="0"/>
              <a:t>1. La </a:t>
            </a:r>
            <a:r>
              <a:rPr lang="it-IT" dirty="0"/>
              <a:t>prova consiste nell’analisi di uno dei testi proposti ed è finalizzata a verificare le capacità di:</a:t>
            </a:r>
          </a:p>
          <a:p>
            <a:r>
              <a:rPr lang="it-IT" dirty="0"/>
              <a:t>a</a:t>
            </a:r>
            <a:r>
              <a:rPr lang="it-IT" dirty="0" smtClean="0"/>
              <a:t>)  comprendere </a:t>
            </a:r>
            <a:r>
              <a:rPr lang="it-IT" dirty="0"/>
              <a:t>e interpretare testi scritti di diverse tipologie e generi (temi di attualità, storico-sociali, letterari o artistici), dimostrando di conoscerne le caratteristiche;</a:t>
            </a:r>
          </a:p>
          <a:p>
            <a:r>
              <a:rPr lang="it-IT" dirty="0"/>
              <a:t>b</a:t>
            </a:r>
            <a:r>
              <a:rPr lang="it-IT" dirty="0" smtClean="0"/>
              <a:t>) produrre </a:t>
            </a:r>
            <a:r>
              <a:rPr lang="it-IT" dirty="0"/>
              <a:t>testi scritti per riferire o descrivere o argomentare.</a:t>
            </a:r>
          </a:p>
          <a:p>
            <a:r>
              <a:rPr lang="it-IT" dirty="0"/>
              <a:t>2</a:t>
            </a:r>
            <a:r>
              <a:rPr lang="it-IT" dirty="0" smtClean="0"/>
              <a:t>. La </a:t>
            </a:r>
            <a:r>
              <a:rPr lang="it-IT" dirty="0"/>
              <a:t>prova si articola in due parti:</a:t>
            </a:r>
          </a:p>
          <a:p>
            <a:r>
              <a:rPr lang="it-IT" dirty="0"/>
              <a:t>a</a:t>
            </a:r>
            <a:r>
              <a:rPr lang="it-IT" dirty="0" smtClean="0"/>
              <a:t>) risposte </a:t>
            </a:r>
            <a:r>
              <a:rPr lang="it-IT" dirty="0"/>
              <a:t>a domande aperte o anche chiuse, relative al testo scelto dal candidato  fra quelli proposti;</a:t>
            </a:r>
          </a:p>
          <a:p>
            <a:r>
              <a:rPr lang="it-IT" dirty="0"/>
              <a:t>b</a:t>
            </a:r>
            <a:r>
              <a:rPr lang="it-IT" dirty="0" smtClean="0"/>
              <a:t>) redazione </a:t>
            </a:r>
            <a:r>
              <a:rPr lang="it-IT" dirty="0"/>
              <a:t>di un testo in forma di narrazione o descrizione o argomentazione afferente alla tematica trattata nel testo scelto (lunghezza massima 300 parole).</a:t>
            </a:r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3DEBA-03A0-473E-8C14-0AB78CDB11CB}" type="slidenum">
              <a:rPr lang="it-IT" smtClean="0"/>
              <a:t>20</a:t>
            </a:fld>
            <a:endParaRPr lang="it-IT"/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Ispettore Tecnico prof. Francesco Sicolo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86706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/>
          <p:cNvSpPr/>
          <p:nvPr/>
        </p:nvSpPr>
        <p:spPr>
          <a:xfrm>
            <a:off x="827584" y="476672"/>
            <a:ext cx="7488832" cy="597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000" b="1" dirty="0"/>
              <a:t>Licei Musicali e </a:t>
            </a:r>
            <a:r>
              <a:rPr lang="it-IT" sz="2000" b="1" dirty="0" smtClean="0"/>
              <a:t>Coreutici</a:t>
            </a:r>
          </a:p>
          <a:p>
            <a:endParaRPr lang="it-IT" sz="2000" b="1" dirty="0"/>
          </a:p>
          <a:p>
            <a:r>
              <a:rPr lang="it-IT" dirty="0"/>
              <a:t>Con riferimento alla sezione musicale la prova si svolge nelle due parti descritte successivamente.</a:t>
            </a:r>
          </a:p>
          <a:p>
            <a:r>
              <a:rPr lang="it-IT" dirty="0"/>
              <a:t>La prima parte della prova, che ha la durata di un giorno, per massimo sei ore, ha ad oggetto una delle seguenti tipologie:</a:t>
            </a:r>
          </a:p>
          <a:p>
            <a:r>
              <a:rPr lang="it-IT" dirty="0"/>
              <a:t>a)	analisi di una composizione, o di una sua parte significativa, della letteratura musicale classica, moderna o contemporanea con relativa contestualizzazione storica;</a:t>
            </a:r>
          </a:p>
          <a:p>
            <a:r>
              <a:rPr lang="it-IT" dirty="0"/>
              <a:t>b)	composizione di un brano attraverso un basso dato con modulazione ai toni vicini o armonizzazione di una melodia tonale;</a:t>
            </a:r>
          </a:p>
          <a:p>
            <a:r>
              <a:rPr lang="it-IT" dirty="0"/>
              <a:t>c)	realizzazione e descrizione di un percorso digitale del suono e dei materiali correlati allo scopo di produrre un brano musicale o anche la sonorizzazione di un video;</a:t>
            </a:r>
          </a:p>
          <a:p>
            <a:r>
              <a:rPr lang="it-IT" dirty="0"/>
              <a:t>d)	progettazione di un’applicazione musicale (Plug in) di produzione e trattamento del suono in un ambiente a oggetti contenente la parte di sintesi, di equalizzazione e di spazializzazione.</a:t>
            </a:r>
          </a:p>
          <a:p>
            <a:r>
              <a:rPr lang="it-IT" dirty="0"/>
              <a:t>La seconda parte si svolge il giorno successivo e consiste nella prova di strumento.  Essa, della durata massima di venti minuti, prevede l’esecuzione e l’interpretazione di brani solistici o di musica d’insieme o tratti da un repertorio concertistico con riduzione pianistica.</a:t>
            </a:r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3DEBA-03A0-473E-8C14-0AB78CDB11CB}" type="slidenum">
              <a:rPr lang="it-IT" smtClean="0"/>
              <a:t>21</a:t>
            </a:fld>
            <a:endParaRPr lang="it-IT"/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Ispettore Tecnico prof. Francesco Sicolo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68634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802629" y="836712"/>
            <a:ext cx="763284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/>
              <a:t>Con riferimento alla sezione coreutica la prova si svolge nelle due parti descritte successivamente.</a:t>
            </a:r>
          </a:p>
          <a:p>
            <a:r>
              <a:rPr lang="it-IT" dirty="0"/>
              <a:t>La prima parte della prova ha per oggetto:</a:t>
            </a:r>
          </a:p>
          <a:p>
            <a:r>
              <a:rPr lang="it-IT" dirty="0"/>
              <a:t>a)	l’esibizione collettiva, della durata massima di due ore, in cui tutti i candidati sono coinvolti su un tema riguardante gli ambiti della sezione classica e contemporanea definiti in allegato;</a:t>
            </a:r>
          </a:p>
          <a:p>
            <a:r>
              <a:rPr lang="it-IT" dirty="0"/>
              <a:t>b)	la relazione accompagnatoria, della durata massima di quattro ore, redatta da ciascun candidato sulla base dell’analisi stilistica degli elementi tecnici dell’esibizione e svolta con gli opportuni riferimenti alla storia della danza.</a:t>
            </a:r>
          </a:p>
          <a:p>
            <a:r>
              <a:rPr lang="it-IT" dirty="0"/>
              <a:t>La seconda parte si svolge il giorno successivo  e consiste nella  esibizione individuale. Essa, della durata massima di dieci minuti, prevede una variazione del repertorio classico nella sezione classica ovvero un brano del repertorio contemporaneo nella sezione contemporanea.</a:t>
            </a:r>
          </a:p>
          <a:p>
            <a:r>
              <a:rPr lang="it-IT" dirty="0"/>
              <a:t>Per entrambe le sezioni, la prima e la seconda parte della prova concorrono alla determinazione del punteggio.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3DEBA-03A0-473E-8C14-0AB78CDB11CB}" type="slidenum">
              <a:rPr lang="it-IT" smtClean="0"/>
              <a:t>22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Ispettore Tecnico prof. Francesco Sicolo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07013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827584" y="116632"/>
            <a:ext cx="7938934" cy="864096"/>
          </a:xfrm>
        </p:spPr>
        <p:txBody>
          <a:bodyPr>
            <a:normAutofit fontScale="90000"/>
          </a:bodyPr>
          <a:lstStyle/>
          <a:p>
            <a:r>
              <a:rPr lang="it-IT" sz="3200" dirty="0" smtClean="0"/>
              <a:t>Decreto Interministeriale 211 del 7 ottobre 2010</a:t>
            </a:r>
            <a:endParaRPr lang="it-IT" sz="320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196752"/>
            <a:ext cx="7605861" cy="992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348880"/>
            <a:ext cx="7605861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861048"/>
            <a:ext cx="7605861" cy="2919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asellaDiTesto 5"/>
          <p:cNvSpPr txBox="1"/>
          <p:nvPr/>
        </p:nvSpPr>
        <p:spPr>
          <a:xfrm rot="16200000">
            <a:off x="-850902" y="1166845"/>
            <a:ext cx="23762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LICEI</a:t>
            </a:r>
            <a:endParaRPr lang="it-IT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107504" y="3087067"/>
            <a:ext cx="1224136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dirty="0" smtClean="0">
                <a:hlinkClick r:id="rId5" action="ppaction://hlinkfile"/>
              </a:rPr>
              <a:t>Allegato A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3DEBA-03A0-473E-8C14-0AB78CDB11CB}" type="slidenum">
              <a:rPr lang="it-IT" smtClean="0"/>
              <a:t>23</a:t>
            </a:fld>
            <a:endParaRPr lang="it-IT"/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Ispettore Tecnico prof. Francesco Sicolo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77824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085" y="1061864"/>
            <a:ext cx="8305800" cy="1143000"/>
          </a:xfrm>
        </p:spPr>
        <p:txBody>
          <a:bodyPr/>
          <a:lstStyle/>
          <a:p>
            <a:pPr algn="ctr"/>
            <a:r>
              <a:rPr lang="it-IT" dirty="0" smtClean="0"/>
              <a:t>Gli Allegati</a:t>
            </a:r>
            <a:endParaRPr lang="it-IT" dirty="0"/>
          </a:p>
        </p:txBody>
      </p:sp>
      <p:sp>
        <p:nvSpPr>
          <p:cNvPr id="3" name="Rettangolo 2"/>
          <p:cNvSpPr/>
          <p:nvPr/>
        </p:nvSpPr>
        <p:spPr>
          <a:xfrm>
            <a:off x="1043608" y="2204864"/>
            <a:ext cx="48229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allegato B</a:t>
            </a:r>
            <a:r>
              <a:rPr lang="it-IT" dirty="0" smtClean="0"/>
              <a:t>) liceo </a:t>
            </a:r>
            <a:r>
              <a:rPr lang="it-IT" dirty="0"/>
              <a:t>artistico e relativi </a:t>
            </a:r>
            <a:r>
              <a:rPr lang="it-IT" dirty="0" smtClean="0"/>
              <a:t>indirizzi; </a:t>
            </a:r>
            <a:endParaRPr lang="it-IT" dirty="0"/>
          </a:p>
        </p:txBody>
      </p:sp>
      <p:sp>
        <p:nvSpPr>
          <p:cNvPr id="4" name="Rettangolo 3"/>
          <p:cNvSpPr/>
          <p:nvPr/>
        </p:nvSpPr>
        <p:spPr>
          <a:xfrm>
            <a:off x="1043608" y="2708920"/>
            <a:ext cx="29878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allegato C</a:t>
            </a:r>
            <a:r>
              <a:rPr lang="it-IT" dirty="0" smtClean="0"/>
              <a:t>) liceo classico; </a:t>
            </a:r>
            <a:endParaRPr lang="it-IT" dirty="0"/>
          </a:p>
        </p:txBody>
      </p:sp>
      <p:sp>
        <p:nvSpPr>
          <p:cNvPr id="5" name="Rettangolo 4"/>
          <p:cNvSpPr/>
          <p:nvPr/>
        </p:nvSpPr>
        <p:spPr>
          <a:xfrm>
            <a:off x="1043608" y="3244334"/>
            <a:ext cx="33028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allegato D</a:t>
            </a:r>
            <a:r>
              <a:rPr lang="it-IT" dirty="0" smtClean="0"/>
              <a:t>) liceo linguistico; </a:t>
            </a:r>
            <a:endParaRPr lang="it-IT" dirty="0"/>
          </a:p>
        </p:txBody>
      </p:sp>
      <p:sp>
        <p:nvSpPr>
          <p:cNvPr id="6" name="Rettangolo 5"/>
          <p:cNvSpPr/>
          <p:nvPr/>
        </p:nvSpPr>
        <p:spPr>
          <a:xfrm>
            <a:off x="1065387" y="3789040"/>
            <a:ext cx="42310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allegato E</a:t>
            </a:r>
            <a:r>
              <a:rPr lang="it-IT" dirty="0" smtClean="0"/>
              <a:t>) liceo </a:t>
            </a:r>
            <a:r>
              <a:rPr lang="it-IT" dirty="0"/>
              <a:t>musicale e </a:t>
            </a:r>
            <a:r>
              <a:rPr lang="it-IT" dirty="0" smtClean="0"/>
              <a:t>coreutico; </a:t>
            </a:r>
            <a:endParaRPr lang="it-IT" dirty="0"/>
          </a:p>
        </p:txBody>
      </p:sp>
      <p:sp>
        <p:nvSpPr>
          <p:cNvPr id="7" name="Rettangolo 6"/>
          <p:cNvSpPr/>
          <p:nvPr/>
        </p:nvSpPr>
        <p:spPr>
          <a:xfrm>
            <a:off x="1065386" y="4437112"/>
            <a:ext cx="77550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allegato F</a:t>
            </a:r>
            <a:r>
              <a:rPr lang="it-IT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liceo </a:t>
            </a:r>
            <a:r>
              <a:rPr lang="it-I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scientifico e sua opzione delle «scienze applicate</a:t>
            </a:r>
            <a:r>
              <a:rPr lang="it-IT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»; </a:t>
            </a:r>
            <a:endParaRPr lang="it-IT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1043608" y="5085184"/>
            <a:ext cx="76328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allegato G</a:t>
            </a:r>
            <a:r>
              <a:rPr lang="it-IT" dirty="0" smtClean="0"/>
              <a:t>) liceo </a:t>
            </a:r>
            <a:r>
              <a:rPr lang="it-IT" dirty="0"/>
              <a:t>delle scienze umane e sua opzione «economico-sociale» </a:t>
            </a:r>
          </a:p>
        </p:txBody>
      </p:sp>
      <p:sp>
        <p:nvSpPr>
          <p:cNvPr id="9" name="CasellaDiTesto 8"/>
          <p:cNvSpPr txBox="1"/>
          <p:nvPr/>
        </p:nvSpPr>
        <p:spPr>
          <a:xfrm>
            <a:off x="685549" y="594266"/>
            <a:ext cx="78488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 smtClean="0"/>
              <a:t>Declinazione degli Obiettivi di Apprendimento</a:t>
            </a:r>
            <a:endParaRPr lang="it-IT" sz="2800" dirty="0"/>
          </a:p>
        </p:txBody>
      </p:sp>
      <p:sp>
        <p:nvSpPr>
          <p:cNvPr id="10" name="CasellaDiTesto 9"/>
          <p:cNvSpPr txBox="1"/>
          <p:nvPr/>
        </p:nvSpPr>
        <p:spPr>
          <a:xfrm rot="16200000">
            <a:off x="-1248018" y="1209382"/>
            <a:ext cx="31552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LICEI</a:t>
            </a:r>
            <a:endParaRPr lang="it-IT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Segnaposto numero diapositiva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3DEBA-03A0-473E-8C14-0AB78CDB11CB}" type="slidenum">
              <a:rPr lang="it-IT" smtClean="0"/>
              <a:t>24</a:t>
            </a:fld>
            <a:endParaRPr lang="it-IT"/>
          </a:p>
        </p:txBody>
      </p:sp>
      <p:sp>
        <p:nvSpPr>
          <p:cNvPr id="11" name="Segnaposto piè di pagina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Ispettore Tecnico prof. Francesco Sicolo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7030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it-IT" sz="3600" dirty="0" smtClean="0"/>
              <a:t>Allegato F - MATEMATICA </a:t>
            </a:r>
            <a:br>
              <a:rPr lang="it-IT" sz="3600" dirty="0" smtClean="0"/>
            </a:br>
            <a:r>
              <a:rPr lang="it-IT" sz="3600" dirty="0" smtClean="0"/>
              <a:t>LINEE </a:t>
            </a:r>
            <a:r>
              <a:rPr lang="it-IT" sz="3600" dirty="0"/>
              <a:t>GENERALI E COMPETENZE </a:t>
            </a:r>
          </a:p>
        </p:txBody>
      </p:sp>
      <p:sp>
        <p:nvSpPr>
          <p:cNvPr id="4" name="Rettangolo 3"/>
          <p:cNvSpPr/>
          <p:nvPr/>
        </p:nvSpPr>
        <p:spPr>
          <a:xfrm>
            <a:off x="683568" y="1412776"/>
            <a:ext cx="792088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dirty="0"/>
              <a:t>Al termine del percorso del liceo scientifico lo studente conoscerà i concetti e i metodi elementari della matematica, sia interni alla disciplina in sé considerata, sia rilevanti per la descrizione e la previsione di fenomeni, in particolare del mondo fisico. Egli saprà inquadrare le varie teorie matematiche studiate nel contesto storico entro cui si sono sviluppate e ne comprenderà il significato concettuale. </a:t>
            </a:r>
          </a:p>
        </p:txBody>
      </p:sp>
      <p:sp>
        <p:nvSpPr>
          <p:cNvPr id="5" name="Rettangolo 4"/>
          <p:cNvSpPr/>
          <p:nvPr/>
        </p:nvSpPr>
        <p:spPr>
          <a:xfrm>
            <a:off x="663256" y="3284984"/>
            <a:ext cx="792088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dirty="0"/>
              <a:t>Lo studente avrà acquisito una visione storico-critica dei rapporti tra le tematiche principali del pensiero matematico e il contesto filosofico, scientifico e tecnologico. In particolare, avrà acquisito il senso e la portata dei tre principali momenti che caratterizzano la formazione del pensiero matematico: la matematica nella civiltà greca, il calcolo infinitesimale che nasce con la rivoluzione scientifica del Seicento e che porta alla matematizzazione del mondo fisico, la svolta che prende le mosse dal razionalismo illuministico e che conduce alla formazione della matematica moderna e a un nuovo processo di matematizzazione che investe nuovi campi (tecnologia, scienze sociali, economiche, biologiche) e che ha cambiato il volto della conoscenza scientifica. 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3DEBA-03A0-473E-8C14-0AB78CDB11CB}" type="slidenum">
              <a:rPr lang="it-IT" smtClean="0"/>
              <a:t>25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Ispettore Tecnico prof. Francesco Sicolo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28386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611560" y="188640"/>
            <a:ext cx="7776864" cy="72327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b="1" dirty="0" smtClean="0"/>
              <a:t>I </a:t>
            </a:r>
            <a:r>
              <a:rPr lang="it-IT" b="1" dirty="0"/>
              <a:t>gruppi di concetti e metodi </a:t>
            </a:r>
            <a:r>
              <a:rPr lang="it-IT" b="1" dirty="0" smtClean="0"/>
              <a:t>obiettivo </a:t>
            </a:r>
            <a:r>
              <a:rPr lang="it-IT" b="1" dirty="0"/>
              <a:t>dello </a:t>
            </a:r>
            <a:r>
              <a:rPr lang="it-IT" b="1" dirty="0" smtClean="0"/>
              <a:t>studio </a:t>
            </a:r>
          </a:p>
          <a:p>
            <a:pPr marL="342900" indent="-342900">
              <a:buAutoNum type="arabicParenR"/>
            </a:pPr>
            <a:r>
              <a:rPr lang="it-IT" sz="1600" dirty="0" smtClean="0"/>
              <a:t>gli </a:t>
            </a:r>
            <a:r>
              <a:rPr lang="it-IT" sz="1600" dirty="0"/>
              <a:t>elementi della geometria euclidea del piano e dello spazio entro cui prendono forma i procedimenti caratteristici del pensiero matematico (definizioni, dimostrazioni, generalizzazioni, assiomatizzazioni); </a:t>
            </a:r>
            <a:endParaRPr lang="it-IT" sz="1600" dirty="0" smtClean="0"/>
          </a:p>
          <a:p>
            <a:pPr marL="342900" indent="-342900">
              <a:buAutoNum type="arabicParenR"/>
            </a:pPr>
            <a:r>
              <a:rPr lang="it-IT" sz="1600" dirty="0" smtClean="0"/>
              <a:t>gli </a:t>
            </a:r>
            <a:r>
              <a:rPr lang="it-IT" sz="1600" dirty="0"/>
              <a:t>elementi del calcolo algebrico, gli elementi della geometria analitica cartesiana, una buona conoscenza delle funzioni elementari dell’analisi, le nozioni elementari del calcolo differenziale e integrale; </a:t>
            </a:r>
            <a:endParaRPr lang="it-IT" sz="1600" dirty="0" smtClean="0"/>
          </a:p>
          <a:p>
            <a:pPr marL="342900" indent="-342900">
              <a:buAutoNum type="arabicParenR"/>
            </a:pPr>
            <a:r>
              <a:rPr lang="it-IT" sz="1600" dirty="0"/>
              <a:t>gli strumenti matematici di base per lo studio dei fenomeni fisici, con particolare riguardo al calcolo vettoriale e alle equazioni differenziali, in particolare l’equazione di Newton e le sue applicazioni elementari; </a:t>
            </a:r>
            <a:endParaRPr lang="it-IT" sz="1600" dirty="0" smtClean="0"/>
          </a:p>
          <a:p>
            <a:pPr marL="342900" indent="-342900">
              <a:buAutoNum type="arabicParenR"/>
            </a:pPr>
            <a:r>
              <a:rPr lang="it-IT" sz="1600" dirty="0"/>
              <a:t>la conoscenza elementare di alcuni sviluppi della matematica moderna, in particolare degli elementi del calcolo delle probabilità e dell’analisi statistica; </a:t>
            </a:r>
            <a:endParaRPr lang="it-IT" sz="1600" dirty="0" smtClean="0"/>
          </a:p>
          <a:p>
            <a:pPr marL="342900" indent="-342900">
              <a:buAutoNum type="arabicParenR"/>
            </a:pPr>
            <a:r>
              <a:rPr lang="it-IT" sz="1600" dirty="0"/>
              <a:t>il concetto di modello matematico e un’idea chiara della differenza tra la visione della matematizzazione caratteristica della fisica classica (corrispondenza univoca tra matematica e natura) e quello della modellistica (possibilità di rappresentare la stessa classe di fenomeni mediante differenti approcci</a:t>
            </a:r>
            <a:r>
              <a:rPr lang="it-IT" sz="1600" dirty="0" smtClean="0"/>
              <a:t>);</a:t>
            </a:r>
          </a:p>
          <a:p>
            <a:pPr marL="342900" indent="-342900">
              <a:buAutoNum type="arabicParenR"/>
            </a:pPr>
            <a:r>
              <a:rPr lang="it-IT" sz="1600" dirty="0" smtClean="0"/>
              <a:t> </a:t>
            </a:r>
            <a:r>
              <a:rPr lang="it-IT" sz="1600" dirty="0"/>
              <a:t>costruzione e analisi di semplici modelli matematici di classi di fenomeni, anche utilizzando strumenti informatici per la descrizione e il calcolo; </a:t>
            </a:r>
            <a:endParaRPr lang="it-IT" sz="1600" dirty="0" smtClean="0"/>
          </a:p>
          <a:p>
            <a:pPr marL="342900" indent="-342900">
              <a:buAutoNum type="arabicParenR"/>
            </a:pPr>
            <a:r>
              <a:rPr lang="it-IT" sz="1600" dirty="0"/>
              <a:t>una chiara visione delle caratteristiche dell’approccio assiomatico nella sua forma moderna e delle sue specificità rispetto all’approccio assiomatico della geometria euclidea classica; </a:t>
            </a:r>
            <a:endParaRPr lang="it-IT" sz="1600" dirty="0" smtClean="0"/>
          </a:p>
          <a:p>
            <a:pPr marL="342900" indent="-342900">
              <a:buAutoNum type="arabicParenR"/>
            </a:pPr>
            <a:r>
              <a:rPr lang="it-IT" sz="1600" dirty="0"/>
              <a:t>una conoscenza del principio di induzione matematica e la capacità di saperlo applicare, avendo inoltre un’idea chiara del significato filosofico di questo principio («invarianza delle leggi del pensiero»), della sua diversità con l’induzione fisica («invarianza delle leggi dei fenomeni») e di come esso costituisca un esempio elementare del carattere non strettamente deduttivo del ragionamento matematico. </a:t>
            </a:r>
            <a:endParaRPr lang="it-IT" sz="1600" dirty="0" smtClean="0"/>
          </a:p>
          <a:p>
            <a:pPr marL="342900" indent="-342900">
              <a:buAutoNum type="arabicParenR"/>
            </a:pPr>
            <a:endParaRPr lang="it-IT" dirty="0"/>
          </a:p>
        </p:txBody>
      </p:sp>
      <p:sp>
        <p:nvSpPr>
          <p:cNvPr id="4" name="Rettangolo 3"/>
          <p:cNvSpPr/>
          <p:nvPr/>
        </p:nvSpPr>
        <p:spPr>
          <a:xfrm rot="16200000">
            <a:off x="-2557662" y="3213846"/>
            <a:ext cx="5832648" cy="646331"/>
          </a:xfrm>
          <a:prstGeom prst="rect">
            <a:avLst/>
          </a:prstGeom>
          <a:solidFill>
            <a:srgbClr val="00B0F0"/>
          </a:solidFill>
        </p:spPr>
        <p:txBody>
          <a:bodyPr vert="horz" wrap="square">
            <a:spAutoFit/>
          </a:bodyPr>
          <a:lstStyle/>
          <a:p>
            <a:pPr algn="ctr"/>
            <a:r>
              <a:rPr lang="it-IT" dirty="0"/>
              <a:t>L’indicazione principale è: pochi concetti e metodi fondamentali, acquisiti in profondità. </a:t>
            </a:r>
            <a:r>
              <a:rPr lang="it-IT" dirty="0" smtClean="0"/>
              <a:t>    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3DEBA-03A0-473E-8C14-0AB78CDB11CB}" type="slidenum">
              <a:rPr lang="it-IT" smtClean="0"/>
              <a:t>26</a:t>
            </a:fld>
            <a:endParaRPr lang="it-IT"/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Ispettore Tecnico prof. Francesco Sicolo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90227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305800" cy="636680"/>
          </a:xfrm>
        </p:spPr>
        <p:txBody>
          <a:bodyPr>
            <a:normAutofit fontScale="90000"/>
          </a:bodyPr>
          <a:lstStyle/>
          <a:p>
            <a:pPr algn="ctr"/>
            <a:r>
              <a:rPr lang="it-IT" dirty="0" smtClean="0"/>
              <a:t>Syllabus di matematica</a:t>
            </a:r>
            <a:endParaRPr lang="it-IT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667" y="836712"/>
            <a:ext cx="7451749" cy="5588811"/>
          </a:xfrm>
          <a:prstGeom prst="rect">
            <a:avLst/>
          </a:prstGeom>
        </p:spPr>
      </p:pic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3DEBA-03A0-473E-8C14-0AB78CDB11CB}" type="slidenum">
              <a:rPr lang="it-IT" smtClean="0"/>
              <a:t>27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Ispettore Tecnico prof. Francesco Sicolo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37324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latin typeface="TimesNewRomanPS-BoldMT"/>
              </a:rPr>
              <a:t>UMI - CIIM</a:t>
            </a:r>
            <a:endParaRPr lang="it-IT" dirty="0"/>
          </a:p>
        </p:txBody>
      </p:sp>
      <p:sp>
        <p:nvSpPr>
          <p:cNvPr id="8" name="Rettangolo 7"/>
          <p:cNvSpPr/>
          <p:nvPr/>
        </p:nvSpPr>
        <p:spPr>
          <a:xfrm>
            <a:off x="1403648" y="2967335"/>
            <a:ext cx="69127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b="1" dirty="0">
                <a:latin typeface="TimesNewRomanPS-BoldMT"/>
                <a:hlinkClick r:id="rId2" action="ppaction://hlinkfile"/>
              </a:rPr>
              <a:t>Proposta di un Syllabus di matematica per i Licei Scientifici (nuovo ordinamento)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3DEBA-03A0-473E-8C14-0AB78CDB11CB}" type="slidenum">
              <a:rPr lang="it-IT" smtClean="0"/>
              <a:t>28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Ispettore Tecnico prof. Francesco Sicolo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68258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1556792"/>
            <a:ext cx="6264696" cy="4731564"/>
          </a:xfrm>
          <a:prstGeom prst="rect">
            <a:avLst/>
          </a:prstGeom>
        </p:spPr>
      </p:pic>
      <p:sp>
        <p:nvSpPr>
          <p:cNvPr id="4" name="CasellaDiTesto 3"/>
          <p:cNvSpPr txBox="1"/>
          <p:nvPr/>
        </p:nvSpPr>
        <p:spPr>
          <a:xfrm>
            <a:off x="1907704" y="836712"/>
            <a:ext cx="55446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/>
              <a:t>Galleria matematica degli obiettivi di apprendimento in uscita dall’obbligo scolastico 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3DEBA-03A0-473E-8C14-0AB78CDB11CB}" type="slidenum">
              <a:rPr lang="it-IT" smtClean="0"/>
              <a:t>29</a:t>
            </a:fld>
            <a:endParaRPr lang="it-IT"/>
          </a:p>
        </p:txBody>
      </p:sp>
      <p:sp>
        <p:nvSpPr>
          <p:cNvPr id="6" name="CasellaDiTesto 5"/>
          <p:cNvSpPr txBox="1"/>
          <p:nvPr/>
        </p:nvSpPr>
        <p:spPr>
          <a:xfrm>
            <a:off x="2195736" y="6453336"/>
            <a:ext cx="50405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David </a:t>
            </a:r>
            <a:r>
              <a:rPr lang="it-IT" sz="1200" dirty="0" err="1" smtClean="0"/>
              <a:t>Teniers</a:t>
            </a:r>
            <a:r>
              <a:rPr lang="it-IT" sz="1200" dirty="0" smtClean="0"/>
              <a:t> il giovane</a:t>
            </a:r>
            <a:endParaRPr lang="it-IT" sz="1200" dirty="0"/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Ispettore Tecnico prof. Francesco Sicolo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56261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755576" y="836712"/>
            <a:ext cx="7344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/>
              <a:t>La Riforma ha portato al </a:t>
            </a:r>
            <a:r>
              <a:rPr lang="it-IT" b="1" u="sng" dirty="0" smtClean="0"/>
              <a:t>superamento</a:t>
            </a:r>
            <a:r>
              <a:rPr lang="it-IT" b="1" dirty="0" smtClean="0"/>
              <a:t>: </a:t>
            </a:r>
            <a:endParaRPr lang="it-IT" b="1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1475656" y="1556791"/>
            <a:ext cx="72728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dirty="0" smtClean="0"/>
              <a:t>della frammentazione degli indirizzi</a:t>
            </a:r>
            <a:r>
              <a:rPr lang="it-IT" dirty="0" smtClean="0"/>
              <a:t>:</a:t>
            </a: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it-IT" dirty="0" smtClean="0"/>
              <a:t>396 indirizzi sperimentali nei licei</a:t>
            </a: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it-IT" dirty="0" smtClean="0"/>
              <a:t>204 nei tecnici</a:t>
            </a: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it-IT" dirty="0" smtClean="0"/>
              <a:t>27 indirizzi per 5 settori nei professionali</a:t>
            </a:r>
            <a:endParaRPr lang="it-IT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1475656" y="3284984"/>
            <a:ext cx="7128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dirty="0"/>
              <a:t>d</a:t>
            </a:r>
            <a:r>
              <a:rPr lang="it-IT" b="1" dirty="0" smtClean="0"/>
              <a:t>ella frammentazione dei </a:t>
            </a:r>
            <a:r>
              <a:rPr lang="it-IT" b="1" dirty="0" err="1" smtClean="0"/>
              <a:t>currricoli</a:t>
            </a:r>
            <a:r>
              <a:rPr lang="it-IT" b="1" dirty="0" smtClean="0"/>
              <a:t> e dei quadri orari</a:t>
            </a:r>
            <a:endParaRPr lang="it-IT" dirty="0"/>
          </a:p>
        </p:txBody>
      </p:sp>
      <p:sp>
        <p:nvSpPr>
          <p:cNvPr id="11" name="Rettangolo 10"/>
          <p:cNvSpPr/>
          <p:nvPr/>
        </p:nvSpPr>
        <p:spPr>
          <a:xfrm>
            <a:off x="1475656" y="4077072"/>
            <a:ext cx="727280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dirty="0" smtClean="0"/>
              <a:t>ha </a:t>
            </a:r>
            <a:r>
              <a:rPr lang="it-IT" b="1" u="sng" dirty="0" smtClean="0"/>
              <a:t>ridisegnato</a:t>
            </a:r>
            <a:r>
              <a:rPr lang="it-IT" b="1" dirty="0" smtClean="0"/>
              <a:t> </a:t>
            </a:r>
            <a:r>
              <a:rPr lang="it-IT" b="1" dirty="0"/>
              <a:t>completamente l’assetto dei Licei, degli Istituti Tecnici e degli Istituti </a:t>
            </a:r>
            <a:r>
              <a:rPr lang="it-IT" b="1" dirty="0" smtClean="0"/>
              <a:t>Professionali </a:t>
            </a:r>
          </a:p>
          <a:p>
            <a:r>
              <a:rPr lang="it-IT" b="1" dirty="0"/>
              <a:t>	</a:t>
            </a:r>
            <a:endParaRPr lang="it-IT" b="1" dirty="0" smtClean="0"/>
          </a:p>
          <a:p>
            <a:pPr algn="ctr"/>
            <a:r>
              <a:rPr lang="it-IT" b="1" dirty="0"/>
              <a:t> </a:t>
            </a:r>
            <a:r>
              <a:rPr lang="it-IT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 in particolare ha comportato una revisione della didattica</a:t>
            </a:r>
          </a:p>
          <a:p>
            <a:r>
              <a:rPr lang="it-IT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nella prospettiva dell’educazione  per competenze. </a:t>
            </a:r>
            <a:endParaRPr lang="it-IT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3DEBA-03A0-473E-8C14-0AB78CDB11CB}" type="slidenum">
              <a:rPr lang="it-IT" smtClean="0"/>
              <a:t>3</a:t>
            </a:fld>
            <a:endParaRPr lang="it-IT"/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Ispettore Tecnico prof. Francesco Sicolo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28085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708688"/>
          </a:xfrm>
        </p:spPr>
        <p:txBody>
          <a:bodyPr>
            <a:normAutofit fontScale="90000"/>
          </a:bodyPr>
          <a:lstStyle/>
          <a:p>
            <a:pPr algn="ctr"/>
            <a:r>
              <a:rPr lang="it-IT" dirty="0" smtClean="0"/>
              <a:t>MISURE DI ACCOMPAGNAMENTO</a:t>
            </a:r>
            <a:endParaRPr lang="it-IT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3DEBA-03A0-473E-8C14-0AB78CDB11CB}" type="slidenum">
              <a:rPr lang="it-IT" smtClean="0"/>
              <a:t>30</a:t>
            </a:fld>
            <a:endParaRPr lang="it-IT"/>
          </a:p>
        </p:txBody>
      </p:sp>
      <p:sp>
        <p:nvSpPr>
          <p:cNvPr id="7" name="Titolo 1"/>
          <p:cNvSpPr txBox="1">
            <a:spLocks/>
          </p:cNvSpPr>
          <p:nvPr/>
        </p:nvSpPr>
        <p:spPr>
          <a:xfrm>
            <a:off x="508231" y="2204864"/>
            <a:ext cx="8229600" cy="1143000"/>
          </a:xfrm>
          <a:prstGeom prst="rect">
            <a:avLst/>
          </a:prstGeom>
        </p:spPr>
        <p:txBody>
          <a:bodyPr vert="horz" lIns="0" tIns="45720" rIns="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it-IT" dirty="0" smtClean="0">
                <a:hlinkClick r:id="rId2" action="ppaction://hlinkfile"/>
              </a:rPr>
              <a:t>Decreto n. 23 del 19 </a:t>
            </a:r>
            <a:r>
              <a:rPr lang="it-IT" dirty="0" err="1" smtClean="0">
                <a:hlinkClick r:id="rId2" action="ppaction://hlinkfile"/>
              </a:rPr>
              <a:t>nov</a:t>
            </a:r>
            <a:r>
              <a:rPr lang="it-IT" dirty="0" smtClean="0">
                <a:hlinkClick r:id="rId2" action="ppaction://hlinkfile"/>
              </a:rPr>
              <a:t>. 2013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Ispettore Tecnico prof. Francesco Sicolo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44730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976" y="620688"/>
            <a:ext cx="8867520" cy="5864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3DEBA-03A0-473E-8C14-0AB78CDB11CB}" type="slidenum">
              <a:rPr lang="it-IT" smtClean="0"/>
              <a:t>31</a:t>
            </a:fld>
            <a:endParaRPr lang="it-IT"/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Ispettore Tecnico prof. Francesco Sicolo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61992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060848"/>
            <a:ext cx="8229600" cy="360040"/>
          </a:xfrm>
        </p:spPr>
        <p:txBody>
          <a:bodyPr>
            <a:normAutofit fontScale="90000"/>
          </a:bodyPr>
          <a:lstStyle/>
          <a:p>
            <a:pPr algn="ctr"/>
            <a:r>
              <a:rPr lang="it-IT" dirty="0">
                <a:hlinkClick r:id="rId2" action="ppaction://hlinkfile"/>
              </a:rPr>
              <a:t>Decreto n.23 del 19 novembre </a:t>
            </a:r>
            <a:r>
              <a:rPr lang="it-IT" dirty="0" smtClean="0">
                <a:hlinkClick r:id="rId2" action="ppaction://hlinkfile"/>
              </a:rPr>
              <a:t>2013-USR Puglia </a:t>
            </a:r>
            <a:br>
              <a:rPr lang="it-IT" dirty="0" smtClean="0">
                <a:hlinkClick r:id="rId2" action="ppaction://hlinkfile"/>
              </a:rPr>
            </a:br>
            <a:r>
              <a:rPr lang="it-IT" dirty="0" smtClean="0">
                <a:hlinkClick r:id="rId2" action="ppaction://hlinkfile"/>
              </a:rPr>
              <a:t>Progetti </a:t>
            </a:r>
            <a:r>
              <a:rPr lang="it-IT" dirty="0">
                <a:hlinkClick r:id="rId2" action="ppaction://hlinkfile"/>
              </a:rPr>
              <a:t>art. 3comma1</a:t>
            </a:r>
            <a:endParaRPr lang="it-IT" dirty="0"/>
          </a:p>
        </p:txBody>
      </p:sp>
      <p:sp>
        <p:nvSpPr>
          <p:cNvPr id="3" name="Rettangolo 2"/>
          <p:cNvSpPr/>
          <p:nvPr/>
        </p:nvSpPr>
        <p:spPr>
          <a:xfrm>
            <a:off x="539552" y="3064892"/>
            <a:ext cx="806489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/>
              <a:t>Ciascun istituto scolastico, previo accertamento dei requisiti di partecipazione </a:t>
            </a:r>
            <a:r>
              <a:rPr lang="it-IT" dirty="0" smtClean="0"/>
              <a:t>specificati nel </a:t>
            </a:r>
            <a:r>
              <a:rPr lang="it-IT" dirty="0"/>
              <a:t>decreto direttoriale n. 23 predetto, potrà candidarsi per un solo ambito tematico </a:t>
            </a:r>
            <a:r>
              <a:rPr lang="it-IT" dirty="0" smtClean="0"/>
              <a:t>individuato tra </a:t>
            </a:r>
            <a:r>
              <a:rPr lang="it-IT" dirty="0"/>
              <a:t>i seguenti:</a:t>
            </a:r>
          </a:p>
          <a:p>
            <a:r>
              <a:rPr lang="it-IT" dirty="0"/>
              <a:t>1. Piano Nazionale Lauree scientifiche;</a:t>
            </a:r>
          </a:p>
          <a:p>
            <a:r>
              <a:rPr lang="it-IT" dirty="0"/>
              <a:t>2. Progetto </a:t>
            </a:r>
            <a:r>
              <a:rPr lang="it-IT" dirty="0" err="1"/>
              <a:t>Problem</a:t>
            </a:r>
            <a:r>
              <a:rPr lang="it-IT" dirty="0"/>
              <a:t> </a:t>
            </a:r>
            <a:r>
              <a:rPr lang="it-IT" dirty="0" err="1"/>
              <a:t>Posing&amp;Solving</a:t>
            </a:r>
            <a:r>
              <a:rPr lang="it-IT" dirty="0"/>
              <a:t>;</a:t>
            </a:r>
          </a:p>
          <a:p>
            <a:r>
              <a:rPr lang="it-IT" dirty="0"/>
              <a:t>3. Progettazione e valutazione per competenze nei percorsi degli Istituti tecnici </a:t>
            </a:r>
            <a:r>
              <a:rPr lang="it-IT" dirty="0" smtClean="0"/>
              <a:t>e professionali</a:t>
            </a:r>
            <a:r>
              <a:rPr lang="it-IT" dirty="0"/>
              <a:t>;</a:t>
            </a:r>
          </a:p>
          <a:p>
            <a:r>
              <a:rPr lang="it-IT" dirty="0"/>
              <a:t>4. Esami di Stato.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3DEBA-03A0-473E-8C14-0AB78CDB11CB}" type="slidenum">
              <a:rPr lang="it-IT" smtClean="0"/>
              <a:t>32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Ispettore Tecnico prof. Francesco Sicolo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18374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936104"/>
          </a:xfrm>
        </p:spPr>
        <p:txBody>
          <a:bodyPr>
            <a:noAutofit/>
          </a:bodyPr>
          <a:lstStyle/>
          <a:p>
            <a:pPr algn="ctr"/>
            <a:r>
              <a:rPr lang="it-IT" sz="3600" dirty="0"/>
              <a:t>“ Formazione e prove di competenza per gli  Esami di Stato”</a:t>
            </a:r>
          </a:p>
        </p:txBody>
      </p:sp>
      <p:sp>
        <p:nvSpPr>
          <p:cNvPr id="3" name="Rettangolo 2"/>
          <p:cNvSpPr/>
          <p:nvPr/>
        </p:nvSpPr>
        <p:spPr>
          <a:xfrm>
            <a:off x="323528" y="1700808"/>
            <a:ext cx="84249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/>
              <a:t>OGGETTO: Attività di formazione del personale docente (Decreto n.23 del </a:t>
            </a:r>
            <a:r>
              <a:rPr lang="it-IT" dirty="0" smtClean="0"/>
              <a:t>19/11/13 ) </a:t>
            </a:r>
          </a:p>
          <a:p>
            <a:pPr algn="ctr"/>
            <a:r>
              <a:rPr lang="it-IT" dirty="0" smtClean="0"/>
              <a:t>“</a:t>
            </a:r>
            <a:r>
              <a:rPr lang="it-IT" dirty="0"/>
              <a:t>Progetto Formazione e prove di competenza per gli Esami di Stato”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2089486" y="2348880"/>
            <a:ext cx="4536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>
                <a:hlinkClick r:id="rId2" action="ppaction://hlinkfile"/>
              </a:rPr>
              <a:t>ALLEGATO 1</a:t>
            </a:r>
            <a:endParaRPr lang="it-IT" dirty="0"/>
          </a:p>
        </p:txBody>
      </p:sp>
      <p:sp>
        <p:nvSpPr>
          <p:cNvPr id="5" name="Rettangolo 4"/>
          <p:cNvSpPr/>
          <p:nvPr/>
        </p:nvSpPr>
        <p:spPr>
          <a:xfrm>
            <a:off x="2113685" y="1340768"/>
            <a:ext cx="425851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>
                <a:hlinkClick r:id="rId3" action="ppaction://hlinkfile"/>
              </a:rPr>
              <a:t>Prot.MPIA00DRPU. 3186 Bari, 24.03.2014</a:t>
            </a:r>
            <a:endParaRPr lang="it-IT" dirty="0"/>
          </a:p>
        </p:txBody>
      </p:sp>
      <p:sp>
        <p:nvSpPr>
          <p:cNvPr id="6" name="Rettangolo 5"/>
          <p:cNvSpPr/>
          <p:nvPr/>
        </p:nvSpPr>
        <p:spPr>
          <a:xfrm>
            <a:off x="539552" y="2636912"/>
            <a:ext cx="813690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600" b="1" u="sng" dirty="0"/>
              <a:t>Percorso A </a:t>
            </a:r>
            <a:r>
              <a:rPr lang="it-IT" sz="1600" dirty="0"/>
              <a:t>Liceo ”Bianchi </a:t>
            </a:r>
            <a:r>
              <a:rPr lang="it-IT" sz="1600" dirty="0" err="1"/>
              <a:t>Dottula</a:t>
            </a:r>
            <a:r>
              <a:rPr lang="it-IT" sz="1600" dirty="0"/>
              <a:t>” ( Bari) n 4 corsi </a:t>
            </a:r>
          </a:p>
          <a:p>
            <a:r>
              <a:rPr lang="it-IT" sz="1600" dirty="0"/>
              <a:t>	Il percorso di formazione  sugli Esami di Stato proposto dal Liceo Bianchi </a:t>
            </a:r>
            <a:r>
              <a:rPr lang="it-IT" sz="1600" dirty="0" err="1"/>
              <a:t>Dottula</a:t>
            </a:r>
            <a:r>
              <a:rPr lang="it-IT" sz="1600" dirty="0"/>
              <a:t> di Bari è articolato in  4 corsi,  di cui </a:t>
            </a:r>
            <a:endParaRPr lang="it-IT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 smtClean="0"/>
              <a:t>uno </a:t>
            </a:r>
            <a:r>
              <a:rPr lang="it-IT" sz="1600" dirty="0"/>
              <a:t>dedicato alla 1^prova scritta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 smtClean="0"/>
              <a:t>tre </a:t>
            </a:r>
            <a:r>
              <a:rPr lang="it-IT" sz="1600" dirty="0"/>
              <a:t>dedicati alla  2^ prova scritta, rispettivamente per gli indirizzi Liceo linguistico, Liceo Scienze Umane e Liceo S.U. </a:t>
            </a:r>
            <a:r>
              <a:rPr lang="it-IT" sz="1600" dirty="0" err="1"/>
              <a:t>opz</a:t>
            </a:r>
            <a:r>
              <a:rPr lang="it-IT" sz="1600" dirty="0"/>
              <a:t>. Economico-Sociale </a:t>
            </a:r>
          </a:p>
        </p:txBody>
      </p:sp>
      <p:sp>
        <p:nvSpPr>
          <p:cNvPr id="7" name="Rettangolo 6"/>
          <p:cNvSpPr/>
          <p:nvPr/>
        </p:nvSpPr>
        <p:spPr>
          <a:xfrm>
            <a:off x="570497" y="4205406"/>
            <a:ext cx="784887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600" b="1" u="sng" dirty="0"/>
              <a:t>Percorso B  </a:t>
            </a:r>
            <a:r>
              <a:rPr lang="it-IT" sz="1600" dirty="0"/>
              <a:t>Liceo Polivalente Statale “Don Q. </a:t>
            </a:r>
            <a:r>
              <a:rPr lang="it-IT" sz="1600" dirty="0" err="1"/>
              <a:t>Punzi</a:t>
            </a:r>
            <a:r>
              <a:rPr lang="it-IT" sz="1600" dirty="0"/>
              <a:t>” di Cisternino ( n. 4 corsi )</a:t>
            </a:r>
          </a:p>
          <a:p>
            <a:endParaRPr lang="it-IT" sz="1600" dirty="0"/>
          </a:p>
          <a:p>
            <a:r>
              <a:rPr lang="it-IT" sz="1600" dirty="0"/>
              <a:t>Il percorso di formazione  sugli Esami di Stato proposto dal Liceo Polivalente Statale “Don Q. </a:t>
            </a:r>
            <a:r>
              <a:rPr lang="it-IT" sz="1600" dirty="0" err="1"/>
              <a:t>Punzi</a:t>
            </a:r>
            <a:r>
              <a:rPr lang="it-IT" sz="1600" dirty="0"/>
              <a:t>” di Cisternino è articolato in  4 corsi,  di cui </a:t>
            </a:r>
            <a:endParaRPr lang="it-IT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 smtClean="0"/>
              <a:t>uno </a:t>
            </a:r>
            <a:r>
              <a:rPr lang="it-IT" sz="1600" dirty="0"/>
              <a:t>dedicato alla 2^prova scritta per scientifici e scientifici con opzione scienze applicate;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 smtClean="0"/>
              <a:t>tre </a:t>
            </a:r>
            <a:r>
              <a:rPr lang="it-IT" sz="1600" dirty="0"/>
              <a:t>dedicati alla 2^ prova scritta, rispettivamente per gli indirizzi Liceo linguistico, Liceo Scienze Umane e Liceo </a:t>
            </a:r>
            <a:r>
              <a:rPr lang="it-IT" sz="1600" dirty="0" smtClean="0"/>
              <a:t>scienze umane - </a:t>
            </a:r>
            <a:r>
              <a:rPr lang="it-IT" sz="1600" dirty="0" err="1" smtClean="0"/>
              <a:t>opz</a:t>
            </a:r>
            <a:r>
              <a:rPr lang="it-IT" sz="1600" dirty="0"/>
              <a:t>. Economico-Sociale </a:t>
            </a: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3DEBA-03A0-473E-8C14-0AB78CDB11CB}" type="slidenum">
              <a:rPr lang="it-IT" smtClean="0"/>
              <a:t>33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Ispettore Tecnico prof. Francesco Sicolo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69735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it-IT" sz="2800" dirty="0" smtClean="0"/>
              <a:t>Misure di accompagnamento alla II prova per il </a:t>
            </a:r>
            <a:r>
              <a:rPr lang="it-IT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Liceo delle Scienze umane con opzione Economico-sociale</a:t>
            </a:r>
            <a:endParaRPr lang="it-IT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827584" y="1609161"/>
            <a:ext cx="75608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600" dirty="0" smtClean="0"/>
              <a:t>A seguito del riordino della scuola secondaria di secondo grado la Direzione generale degli ordinamenti scolastici e la valutazione del sistema nazionale di istruzione ha predisposto delle attività di formazione  sui nuovi indirizzi introdotti, per i Licei, dal D.P.R. n. 89 del 2010.</a:t>
            </a:r>
            <a:endParaRPr lang="it-IT" sz="1600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827584" y="2708920"/>
            <a:ext cx="74888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600" dirty="0" smtClean="0"/>
              <a:t>Per il L.S. delle Scienze Umane – </a:t>
            </a:r>
            <a:r>
              <a:rPr lang="it-IT" sz="1600" dirty="0" err="1" smtClean="0"/>
              <a:t>opz</a:t>
            </a:r>
            <a:r>
              <a:rPr lang="it-IT" sz="1600" dirty="0" smtClean="0"/>
              <a:t>. Economico – sociale dal 2012 è stato avviato un progetto di accompagnamento («Investire nel valore  e nell’identità del liceo economico-sociale») per precisare l’identità di questo nuovo indirizzo, le cui materie caratterizzanti, ai fini della seconda prova scritta dell’ esame di stato, sono Diritto ed Economia Politica e Scienze Umane (cfr. Circ. Min. n. 1, </a:t>
            </a:r>
            <a:r>
              <a:rPr lang="it-IT" sz="1600" dirty="0" err="1" smtClean="0"/>
              <a:t>prot</a:t>
            </a:r>
            <a:r>
              <a:rPr lang="it-IT" sz="1600" dirty="0" smtClean="0"/>
              <a:t>. 758 del 29 gennaio 2015).  </a:t>
            </a:r>
            <a:endParaRPr lang="it-IT" sz="1600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2034561" y="5723964"/>
            <a:ext cx="56166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/>
              <a:t>La </a:t>
            </a:r>
            <a:r>
              <a:rPr lang="it-IT" dirty="0"/>
              <a:t>rete  dei Licei Economico- Sociali  in Puglia</a:t>
            </a:r>
          </a:p>
          <a:p>
            <a:pPr algn="ctr"/>
            <a:r>
              <a:rPr lang="it-IT" dirty="0" smtClean="0"/>
              <a:t>Istituto capofila Liceo «Bianchi </a:t>
            </a:r>
            <a:r>
              <a:rPr lang="it-IT" dirty="0" err="1" smtClean="0"/>
              <a:t>Dottula</a:t>
            </a:r>
            <a:r>
              <a:rPr lang="it-IT" dirty="0" smtClean="0"/>
              <a:t>» Bari Seminario del 23 marzo 2013</a:t>
            </a:r>
            <a:endParaRPr lang="it-IT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971600" y="4437112"/>
            <a:ext cx="72728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>
                <a:hlinkClick r:id="rId2"/>
              </a:rPr>
              <a:t>www.liceoeconomicosociale.it</a:t>
            </a:r>
            <a:r>
              <a:rPr lang="it-IT" dirty="0" smtClean="0"/>
              <a:t>  </a:t>
            </a:r>
          </a:p>
          <a:p>
            <a:pPr algn="ctr"/>
            <a:r>
              <a:rPr lang="it-IT" dirty="0" smtClean="0"/>
              <a:t>(rubriche di valutazione e simulazioni II prove)</a:t>
            </a:r>
          </a:p>
          <a:p>
            <a:pPr algn="ctr"/>
            <a:r>
              <a:rPr lang="it-IT" dirty="0" smtClean="0">
                <a:hlinkClick r:id="rId3"/>
              </a:rPr>
              <a:t>www.articolo9dellacostituzione.it</a:t>
            </a:r>
            <a:r>
              <a:rPr lang="it-IT" dirty="0" smtClean="0"/>
              <a:t> </a:t>
            </a:r>
          </a:p>
          <a:p>
            <a:pPr algn="ctr"/>
            <a:r>
              <a:rPr lang="it-IT" dirty="0" smtClean="0"/>
              <a:t>(lezioni)</a:t>
            </a:r>
          </a:p>
          <a:p>
            <a:pPr algn="ctr"/>
            <a:endParaRPr lang="it-IT" dirty="0"/>
          </a:p>
        </p:txBody>
      </p:sp>
      <p:sp>
        <p:nvSpPr>
          <p:cNvPr id="9" name="Rettangolo 8"/>
          <p:cNvSpPr/>
          <p:nvPr/>
        </p:nvSpPr>
        <p:spPr>
          <a:xfrm>
            <a:off x="991913" y="1239829"/>
            <a:ext cx="727280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>
                <a:hlinkClick r:id="rId4" action="ppaction://hlinkfile"/>
              </a:rPr>
              <a:t>MIUR.AOODGOSV.REGISTRO UFFICIALE(U).0001798.03-03-2015</a:t>
            </a:r>
            <a:endParaRPr lang="it-IT" dirty="0"/>
          </a:p>
        </p:txBody>
      </p:sp>
      <p:sp>
        <p:nvSpPr>
          <p:cNvPr id="8" name="Segnaposto numero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3DEBA-03A0-473E-8C14-0AB78CDB11CB}" type="slidenum">
              <a:rPr lang="it-IT" smtClean="0"/>
              <a:t>34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Ispettore Tecnico prof. Francesco Sicolo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92009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3DEBA-03A0-473E-8C14-0AB78CDB11CB}" type="slidenum">
              <a:rPr lang="it-IT" smtClean="0"/>
              <a:t>35</a:t>
            </a:fld>
            <a:endParaRPr lang="it-IT"/>
          </a:p>
        </p:txBody>
      </p:sp>
      <p:sp>
        <p:nvSpPr>
          <p:cNvPr id="5" name="Rettangolo 4"/>
          <p:cNvSpPr/>
          <p:nvPr/>
        </p:nvSpPr>
        <p:spPr>
          <a:xfrm>
            <a:off x="907880" y="2996952"/>
            <a:ext cx="68407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>
                <a:hlinkClick r:id="rId2"/>
              </a:rPr>
              <a:t>http://www.liceoeconomicosociale.it/materiale-dai-les/</a:t>
            </a:r>
            <a:endParaRPr lang="it-IT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899592" y="2348880"/>
            <a:ext cx="5976664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it-IT" dirty="0" smtClean="0">
                <a:hlinkClick r:id="rId3" action="ppaction://hlinkfile"/>
              </a:rPr>
              <a:t>Misure di accompagnamento LES  nota 1798_3_3-2015</a:t>
            </a:r>
            <a:endParaRPr lang="it-IT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831984" y="764704"/>
            <a:ext cx="7916480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it-IT" dirty="0">
                <a:hlinkClick r:id="rId4" action="ppaction://hlinkfile"/>
              </a:rPr>
              <a:t>Misure di accompagnamento Licei Scientifici nota 981/15 D.G. ordinamenti   </a:t>
            </a:r>
            <a:endParaRPr lang="it-IT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1043608" y="1134036"/>
            <a:ext cx="5976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L.S.        Matematica: 25 febbraio – 22 aprile 2015 </a:t>
            </a:r>
            <a:endParaRPr lang="it-IT" dirty="0"/>
          </a:p>
        </p:txBody>
      </p:sp>
      <p:sp>
        <p:nvSpPr>
          <p:cNvPr id="9" name="CasellaDiTesto 8"/>
          <p:cNvSpPr txBox="1"/>
          <p:nvPr/>
        </p:nvSpPr>
        <p:spPr>
          <a:xfrm>
            <a:off x="1043608" y="1638092"/>
            <a:ext cx="5832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L.S.        </a:t>
            </a:r>
            <a:r>
              <a:rPr lang="it-IT" dirty="0" smtClean="0">
                <a:hlinkClick r:id="rId5" action="ppaction://hlinkfile"/>
              </a:rPr>
              <a:t>Fisica: 11 marzo 2015 </a:t>
            </a:r>
            <a:r>
              <a:rPr lang="it-IT" dirty="0" smtClean="0"/>
              <a:t>– Scienze 25 marzo 2015</a:t>
            </a:r>
            <a:endParaRPr lang="it-IT" dirty="0"/>
          </a:p>
        </p:txBody>
      </p:sp>
      <p:sp>
        <p:nvSpPr>
          <p:cNvPr id="4" name="Rettangolo 3"/>
          <p:cNvSpPr/>
          <p:nvPr/>
        </p:nvSpPr>
        <p:spPr>
          <a:xfrm>
            <a:off x="877524" y="3861048"/>
            <a:ext cx="73668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smtClean="0">
                <a:hlinkClick r:id="rId6" action="ppaction://hlinkfile"/>
              </a:rPr>
              <a:t>Simulazione Liceo </a:t>
            </a:r>
            <a:r>
              <a:rPr lang="it-IT" dirty="0">
                <a:hlinkClick r:id="rId6" action="ppaction://hlinkfile"/>
              </a:rPr>
              <a:t>Scientifico opzione Scienze Applicate 25 marzo 2015 </a:t>
            </a:r>
            <a:endParaRPr lang="it-IT" dirty="0"/>
          </a:p>
        </p:txBody>
      </p:sp>
      <p:cxnSp>
        <p:nvCxnSpPr>
          <p:cNvPr id="13" name="Connettore 4 12"/>
          <p:cNvCxnSpPr/>
          <p:nvPr/>
        </p:nvCxnSpPr>
        <p:spPr>
          <a:xfrm rot="16200000" flipH="1">
            <a:off x="6707333" y="2599103"/>
            <a:ext cx="2222956" cy="588966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2 15"/>
          <p:cNvCxnSpPr/>
          <p:nvPr/>
        </p:nvCxnSpPr>
        <p:spPr>
          <a:xfrm flipH="1">
            <a:off x="6516216" y="1822758"/>
            <a:ext cx="100811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ttangolo 1"/>
          <p:cNvSpPr/>
          <p:nvPr/>
        </p:nvSpPr>
        <p:spPr>
          <a:xfrm>
            <a:off x="929954" y="4725144"/>
            <a:ext cx="76024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>
                <a:hlinkClick r:id="rId7" action="ppaction://hlinkfile"/>
              </a:rPr>
              <a:t>Licei Musicali e Coreutici – Rete Nazionale</a:t>
            </a:r>
          </a:p>
          <a:p>
            <a:r>
              <a:rPr lang="it-IT" b="1" dirty="0">
                <a:hlinkClick r:id="rId7" action="ppaction://hlinkfile"/>
              </a:rPr>
              <a:t>Misure di accompagnamento all’Esame di Stato</a:t>
            </a:r>
            <a:endParaRPr lang="it-IT" dirty="0"/>
          </a:p>
        </p:txBody>
      </p:sp>
      <p:sp>
        <p:nvSpPr>
          <p:cNvPr id="10" name="Segnaposto piè di pagina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Ispettore Tecnico prof. Francesco Sicolo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64282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467544" y="1700808"/>
            <a:ext cx="8305800" cy="492664"/>
          </a:xfrm>
        </p:spPr>
        <p:txBody>
          <a:bodyPr>
            <a:normAutofit fontScale="90000"/>
          </a:bodyPr>
          <a:lstStyle/>
          <a:p>
            <a:pPr algn="ctr"/>
            <a:r>
              <a:rPr lang="it-IT" sz="3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hlinkClick r:id="rId2" action="ppaction://hlinkfile"/>
              </a:rPr>
              <a:t>La simulazione della seconda prova di matematica </a:t>
            </a:r>
            <a:br>
              <a:rPr lang="it-IT" sz="3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hlinkClick r:id="rId2" action="ppaction://hlinkfile"/>
              </a:rPr>
            </a:br>
            <a:r>
              <a:rPr lang="it-IT" sz="3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hlinkClick r:id="rId2" action="ppaction://hlinkfile"/>
              </a:rPr>
              <a:t>per i Licei Scientifici</a:t>
            </a:r>
            <a:endParaRPr lang="it-IT" sz="3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3DEBA-03A0-473E-8C14-0AB78CDB11CB}" type="slidenum">
              <a:rPr lang="it-IT" smtClean="0"/>
              <a:t>36</a:t>
            </a:fld>
            <a:endParaRPr lang="it-IT"/>
          </a:p>
        </p:txBody>
      </p:sp>
      <p:sp>
        <p:nvSpPr>
          <p:cNvPr id="4" name="CasellaDiTesto 3"/>
          <p:cNvSpPr txBox="1"/>
          <p:nvPr/>
        </p:nvSpPr>
        <p:spPr>
          <a:xfrm>
            <a:off x="827584" y="3356992"/>
            <a:ext cx="7848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 action="ppaction://hlinkfile"/>
              </a:rPr>
              <a:t>La rubrica (griglia) di valutazione del ministero</a:t>
            </a:r>
            <a:endParaRPr lang="it-IT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827584" y="4077072"/>
            <a:ext cx="540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4" action="ppaction://hlinkfile"/>
              </a:rPr>
              <a:t>La griglia di valutazione della </a:t>
            </a:r>
            <a:r>
              <a:rPr lang="it-IT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4" action="ppaction://hlinkfile"/>
              </a:rPr>
              <a:t>Mathesis</a:t>
            </a:r>
            <a:endParaRPr lang="it-IT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827584" y="5013176"/>
            <a:ext cx="720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La griglia di valutazione della commissione: QUALE?!</a:t>
            </a:r>
            <a:endParaRPr lang="it-IT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844445"/>
            <a:ext cx="2619375" cy="261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Segnaposto piè di pagina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Ispettore Tecnico prof. Francesco Sicolo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88393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26245"/>
            <a:ext cx="8424936" cy="61063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3DEBA-03A0-473E-8C14-0AB78CDB11CB}" type="slidenum">
              <a:rPr lang="it-IT" smtClean="0"/>
              <a:t>37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Ispettore Tecnico prof. Francesco Sicolo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20920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64672"/>
          </a:xfrm>
        </p:spPr>
        <p:txBody>
          <a:bodyPr>
            <a:noAutofit/>
          </a:bodyPr>
          <a:lstStyle/>
          <a:p>
            <a:pPr algn="ctr"/>
            <a:r>
              <a:rPr lang="it-IT" sz="3600" dirty="0" smtClean="0"/>
              <a:t>Esame di Stato 2011- Liceo Scientifico</a:t>
            </a:r>
            <a:endParaRPr lang="it-IT" sz="3600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3DEBA-03A0-473E-8C14-0AB78CDB11CB}" type="slidenum">
              <a:rPr lang="it-IT" smtClean="0"/>
              <a:t>38</a:t>
            </a:fld>
            <a:endParaRPr lang="it-IT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482" y="1484784"/>
            <a:ext cx="8270974" cy="52001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Ispettore Tecnico prof. Francesco Sicolo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01488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251520" y="1634897"/>
            <a:ext cx="849694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3200" b="1" u="sng" dirty="0"/>
              <a:t>Linee guida</a:t>
            </a:r>
            <a:r>
              <a:rPr lang="it-IT" sz="3200" u="sng" dirty="0"/>
              <a:t> </a:t>
            </a:r>
            <a:r>
              <a:rPr lang="it-IT" sz="3200" dirty="0"/>
              <a:t>dei percorsi degli </a:t>
            </a:r>
            <a:r>
              <a:rPr lang="it-IT" sz="3200" b="1" u="sng" dirty="0" smtClean="0"/>
              <a:t>Istituti Tecnici </a:t>
            </a:r>
            <a:endParaRPr lang="it-IT" b="1" u="sng" dirty="0"/>
          </a:p>
        </p:txBody>
      </p:sp>
      <p:sp>
        <p:nvSpPr>
          <p:cNvPr id="7" name="Titolo 1"/>
          <p:cNvSpPr>
            <a:spLocks noGrp="1"/>
          </p:cNvSpPr>
          <p:nvPr>
            <p:ph type="title"/>
          </p:nvPr>
        </p:nvSpPr>
        <p:spPr>
          <a:xfrm>
            <a:off x="530352" y="260648"/>
            <a:ext cx="7772400" cy="1362456"/>
          </a:xfrm>
        </p:spPr>
        <p:txBody>
          <a:bodyPr>
            <a:normAutofit/>
          </a:bodyPr>
          <a:lstStyle/>
          <a:p>
            <a:pPr algn="ctr"/>
            <a:r>
              <a:rPr lang="it-IT" sz="4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Il nuovo esame di Stato</a:t>
            </a:r>
            <a:endParaRPr lang="it-IT" sz="4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935596" y="3628789"/>
            <a:ext cx="6840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hlinkClick r:id="rId2" action="ppaction://hlinkfile"/>
              </a:rPr>
              <a:t>ALLEGATO A - Declinazione </a:t>
            </a:r>
            <a:r>
              <a:rPr lang="it-IT" b="1" dirty="0">
                <a:hlinkClick r:id="rId2" action="ppaction://hlinkfile"/>
              </a:rPr>
              <a:t>dei risultati di apprendimento </a:t>
            </a:r>
            <a:r>
              <a:rPr lang="it-IT" b="1" dirty="0" smtClean="0">
                <a:hlinkClick r:id="rId2" action="ppaction://hlinkfile"/>
              </a:rPr>
              <a:t>in conoscenze </a:t>
            </a:r>
            <a:r>
              <a:rPr lang="it-IT" b="1" dirty="0">
                <a:hlinkClick r:id="rId2" action="ppaction://hlinkfile"/>
              </a:rPr>
              <a:t>e abilità per il secondo biennio e quinto anno</a:t>
            </a:r>
            <a:endParaRPr lang="it-IT" dirty="0"/>
          </a:p>
        </p:txBody>
      </p:sp>
      <p:sp>
        <p:nvSpPr>
          <p:cNvPr id="10" name="Rettangolo 9"/>
          <p:cNvSpPr/>
          <p:nvPr/>
        </p:nvSpPr>
        <p:spPr>
          <a:xfrm>
            <a:off x="1115616" y="2996952"/>
            <a:ext cx="64807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400" b="1" dirty="0">
                <a:solidFill>
                  <a:prstClr val="white"/>
                </a:solidFill>
                <a:hlinkClick r:id="rId3" action="ppaction://hlinkfile"/>
              </a:rPr>
              <a:t>Direttiva  ministeriale n. 4 </a:t>
            </a:r>
            <a:r>
              <a:rPr lang="it-IT" sz="2400" b="1" dirty="0">
                <a:solidFill>
                  <a:prstClr val="white"/>
                </a:solidFill>
              </a:rPr>
              <a:t>   </a:t>
            </a:r>
            <a:r>
              <a:rPr lang="it-IT" b="1" dirty="0">
                <a:solidFill>
                  <a:prstClr val="white"/>
                </a:solidFill>
              </a:rPr>
              <a:t>del 16 gennaio 2012</a:t>
            </a:r>
            <a:endParaRPr lang="it-IT" dirty="0"/>
          </a:p>
        </p:txBody>
      </p:sp>
      <p:sp>
        <p:nvSpPr>
          <p:cNvPr id="11" name="CasellaDiTesto 10"/>
          <p:cNvSpPr txBox="1"/>
          <p:nvPr/>
        </p:nvSpPr>
        <p:spPr>
          <a:xfrm>
            <a:off x="1763688" y="2348880"/>
            <a:ext cx="5904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>
                <a:hlinkClick r:id="rId4" action="ppaction://hlinkfile"/>
              </a:rPr>
              <a:t>D.P.R. n. 88 del 15 marzo 2010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3DEBA-03A0-473E-8C14-0AB78CDB11CB}" type="slidenum">
              <a:rPr lang="it-IT" smtClean="0"/>
              <a:t>39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Ispettore Tecnico prof. Francesco Sicolo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67927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323528" y="0"/>
            <a:ext cx="8568952" cy="1254770"/>
          </a:xfrm>
        </p:spPr>
        <p:txBody>
          <a:bodyPr>
            <a:normAutofit/>
          </a:bodyPr>
          <a:lstStyle/>
          <a:p>
            <a:r>
              <a:rPr lang="it-IT" sz="2000" dirty="0" smtClean="0"/>
              <a:t>PUGLIA  </a:t>
            </a:r>
            <a:br>
              <a:rPr lang="it-IT" sz="2000" dirty="0" smtClean="0"/>
            </a:br>
            <a:r>
              <a:rPr lang="it-IT" sz="2000" dirty="0" smtClean="0"/>
              <a:t>Scuole secondarie </a:t>
            </a:r>
            <a:r>
              <a:rPr lang="it-IT" sz="2000" dirty="0"/>
              <a:t>di secondo </a:t>
            </a:r>
            <a:r>
              <a:rPr lang="it-IT" sz="2000" dirty="0" smtClean="0"/>
              <a:t>grado  - 809 Istituti</a:t>
            </a:r>
            <a:r>
              <a:rPr lang="it-IT" sz="2000" dirty="0"/>
              <a:t/>
            </a:r>
            <a:br>
              <a:rPr lang="it-IT" sz="2000" dirty="0"/>
            </a:br>
            <a:r>
              <a:rPr lang="it-IT" sz="2000" dirty="0"/>
              <a:t>I percorsi dei nuovi Licei e i settori degli Istituti Tecnici e degli Istituti Professionali</a:t>
            </a:r>
          </a:p>
        </p:txBody>
      </p:sp>
      <p:graphicFrame>
        <p:nvGraphicFramePr>
          <p:cNvPr id="5" name="Tabel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2231789"/>
              </p:ext>
            </p:extLst>
          </p:nvPr>
        </p:nvGraphicFramePr>
        <p:xfrm>
          <a:off x="323528" y="1844824"/>
          <a:ext cx="5328592" cy="2318969"/>
        </p:xfrm>
        <a:graphic>
          <a:graphicData uri="http://schemas.openxmlformats.org/drawingml/2006/table">
            <a:tbl>
              <a:tblPr/>
              <a:tblGrid>
                <a:gridCol w="5328592"/>
              </a:tblGrid>
              <a:tr h="388947">
                <a:tc>
                  <a:txBody>
                    <a:bodyPr/>
                    <a:lstStyle/>
                    <a:p>
                      <a:pPr fontAlgn="t"/>
                      <a:r>
                        <a:rPr lang="it-IT" u="none" strike="noStrike" dirty="0">
                          <a:solidFill>
                            <a:srgbClr val="0033CC"/>
                          </a:solidFill>
                          <a:effectLst/>
                          <a:hlinkClick r:id="rId2"/>
                        </a:rPr>
                        <a:t>Liceo Artistico</a:t>
                      </a:r>
                      <a:r>
                        <a:rPr lang="it-IT" dirty="0">
                          <a:effectLst/>
                        </a:rPr>
                        <a:t> (34)</a:t>
                      </a:r>
                    </a:p>
                  </a:txBody>
                  <a:tcPr marL="28575" marR="28575" marT="38100" marB="38100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88947">
                <a:tc>
                  <a:txBody>
                    <a:bodyPr/>
                    <a:lstStyle/>
                    <a:p>
                      <a:pPr fontAlgn="t"/>
                      <a:r>
                        <a:rPr lang="it-IT" u="none" strike="noStrike" dirty="0">
                          <a:solidFill>
                            <a:srgbClr val="0033CC"/>
                          </a:solidFill>
                          <a:effectLst/>
                          <a:hlinkClick r:id="rId3"/>
                        </a:rPr>
                        <a:t>Liceo Classico</a:t>
                      </a:r>
                      <a:r>
                        <a:rPr lang="it-IT" dirty="0">
                          <a:effectLst/>
                        </a:rPr>
                        <a:t> (61)</a:t>
                      </a:r>
                    </a:p>
                  </a:txBody>
                  <a:tcPr marL="28575" marR="28575" marT="38100" marB="38100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74234">
                <a:tc>
                  <a:txBody>
                    <a:bodyPr/>
                    <a:lstStyle/>
                    <a:p>
                      <a:pPr fontAlgn="t"/>
                      <a:r>
                        <a:rPr lang="it-IT" u="none" strike="noStrike" dirty="0">
                          <a:solidFill>
                            <a:srgbClr val="0033CC"/>
                          </a:solidFill>
                          <a:effectLst/>
                          <a:hlinkClick r:id="rId4"/>
                        </a:rPr>
                        <a:t>Liceo Scientifico</a:t>
                      </a:r>
                      <a:r>
                        <a:rPr lang="it-IT" dirty="0">
                          <a:effectLst/>
                        </a:rPr>
                        <a:t> (102)</a:t>
                      </a:r>
                    </a:p>
                  </a:txBody>
                  <a:tcPr marL="28575" marR="28575" marT="38100" marB="38100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88947">
                <a:tc>
                  <a:txBody>
                    <a:bodyPr/>
                    <a:lstStyle/>
                    <a:p>
                      <a:pPr fontAlgn="t"/>
                      <a:r>
                        <a:rPr lang="it-IT" u="none" strike="noStrike" dirty="0">
                          <a:solidFill>
                            <a:srgbClr val="0033CC"/>
                          </a:solidFill>
                          <a:effectLst/>
                          <a:hlinkClick r:id="rId5"/>
                        </a:rPr>
                        <a:t>Liceo Linguistico</a:t>
                      </a:r>
                      <a:r>
                        <a:rPr lang="it-IT" dirty="0">
                          <a:effectLst/>
                        </a:rPr>
                        <a:t> (54)</a:t>
                      </a:r>
                    </a:p>
                  </a:txBody>
                  <a:tcPr marL="28575" marR="28575" marT="38100" marB="38100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88947">
                <a:tc>
                  <a:txBody>
                    <a:bodyPr/>
                    <a:lstStyle/>
                    <a:p>
                      <a:pPr fontAlgn="t"/>
                      <a:r>
                        <a:rPr lang="it-IT" u="none" strike="noStrike" dirty="0">
                          <a:solidFill>
                            <a:srgbClr val="0033CC"/>
                          </a:solidFill>
                          <a:effectLst/>
                          <a:hlinkClick r:id="rId6"/>
                        </a:rPr>
                        <a:t>Liceo Scienze Umane</a:t>
                      </a:r>
                      <a:r>
                        <a:rPr lang="it-IT" dirty="0">
                          <a:effectLst/>
                        </a:rPr>
                        <a:t> (47)</a:t>
                      </a:r>
                    </a:p>
                  </a:txBody>
                  <a:tcPr marL="28575" marR="28575" marT="38100" marB="38100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88947">
                <a:tc>
                  <a:txBody>
                    <a:bodyPr/>
                    <a:lstStyle/>
                    <a:p>
                      <a:pPr fontAlgn="t"/>
                      <a:r>
                        <a:rPr lang="it-IT" u="none" strike="noStrike" dirty="0">
                          <a:solidFill>
                            <a:srgbClr val="0033CC"/>
                          </a:solidFill>
                          <a:effectLst/>
                          <a:hlinkClick r:id="rId7"/>
                        </a:rPr>
                        <a:t>Liceo Musicale e Coreutico</a:t>
                      </a:r>
                      <a:r>
                        <a:rPr lang="it-IT" dirty="0">
                          <a:effectLst/>
                        </a:rPr>
                        <a:t> (5)</a:t>
                      </a:r>
                    </a:p>
                  </a:txBody>
                  <a:tcPr marL="28575" marR="28575" marT="38100" marB="38100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Tabel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8828735"/>
              </p:ext>
            </p:extLst>
          </p:nvPr>
        </p:nvGraphicFramePr>
        <p:xfrm>
          <a:off x="395536" y="4611821"/>
          <a:ext cx="5256584" cy="701040"/>
        </p:xfrm>
        <a:graphic>
          <a:graphicData uri="http://schemas.openxmlformats.org/drawingml/2006/table">
            <a:tbl>
              <a:tblPr/>
              <a:tblGrid>
                <a:gridCol w="5256584"/>
              </a:tblGrid>
              <a:tr h="0">
                <a:tc>
                  <a:txBody>
                    <a:bodyPr/>
                    <a:lstStyle/>
                    <a:p>
                      <a:pPr fontAlgn="t"/>
                      <a:r>
                        <a:rPr lang="it-IT" u="none" strike="noStrike">
                          <a:solidFill>
                            <a:srgbClr val="0033CC"/>
                          </a:solidFill>
                          <a:effectLst/>
                          <a:hlinkClick r:id="rId8"/>
                        </a:rPr>
                        <a:t>Istituto Tecnico Economico</a:t>
                      </a:r>
                      <a:r>
                        <a:rPr lang="it-IT">
                          <a:effectLst/>
                        </a:rPr>
                        <a:t> (158)</a:t>
                      </a:r>
                    </a:p>
                  </a:txBody>
                  <a:tcPr marL="28575" marR="28575" marT="38100" marB="38100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fontAlgn="t"/>
                      <a:r>
                        <a:rPr lang="it-IT" u="none" strike="noStrike" dirty="0">
                          <a:solidFill>
                            <a:srgbClr val="0033CC"/>
                          </a:solidFill>
                          <a:effectLst/>
                          <a:hlinkClick r:id="rId9"/>
                        </a:rPr>
                        <a:t>Istituto Tecnico Tecnologico</a:t>
                      </a:r>
                      <a:r>
                        <a:rPr lang="it-IT" dirty="0">
                          <a:effectLst/>
                        </a:rPr>
                        <a:t> (142)</a:t>
                      </a:r>
                    </a:p>
                  </a:txBody>
                  <a:tcPr marL="28575" marR="28575" marT="38100" marB="38100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Tabel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7352785"/>
              </p:ext>
            </p:extLst>
          </p:nvPr>
        </p:nvGraphicFramePr>
        <p:xfrm>
          <a:off x="395536" y="5608280"/>
          <a:ext cx="5256584" cy="701040"/>
        </p:xfrm>
        <a:graphic>
          <a:graphicData uri="http://schemas.openxmlformats.org/drawingml/2006/table">
            <a:tbl>
              <a:tblPr/>
              <a:tblGrid>
                <a:gridCol w="5256584"/>
              </a:tblGrid>
              <a:tr h="0">
                <a:tc>
                  <a:txBody>
                    <a:bodyPr/>
                    <a:lstStyle/>
                    <a:p>
                      <a:pPr fontAlgn="t"/>
                      <a:r>
                        <a:rPr lang="it-IT" u="none" strike="noStrike" dirty="0">
                          <a:solidFill>
                            <a:srgbClr val="0033CC"/>
                          </a:solidFill>
                          <a:effectLst/>
                          <a:hlinkClick r:id="rId10"/>
                        </a:rPr>
                        <a:t>Istituto Professionale Servizi</a:t>
                      </a:r>
                      <a:r>
                        <a:rPr lang="it-IT" dirty="0">
                          <a:effectLst/>
                        </a:rPr>
                        <a:t> (134)</a:t>
                      </a:r>
                    </a:p>
                  </a:txBody>
                  <a:tcPr marL="28575" marR="28575" marT="38100" marB="38100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fontAlgn="t"/>
                      <a:r>
                        <a:rPr lang="it-IT" u="none" strike="noStrike" dirty="0">
                          <a:solidFill>
                            <a:srgbClr val="0033CC"/>
                          </a:solidFill>
                          <a:effectLst/>
                          <a:hlinkClick r:id="rId11"/>
                        </a:rPr>
                        <a:t>Istituto Professionale Industria e Artigianato</a:t>
                      </a:r>
                      <a:r>
                        <a:rPr lang="it-IT" dirty="0">
                          <a:effectLst/>
                        </a:rPr>
                        <a:t> (72)</a:t>
                      </a:r>
                    </a:p>
                  </a:txBody>
                  <a:tcPr marL="28575" marR="28575" marT="38100" marB="38100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Tabel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3499147"/>
              </p:ext>
            </p:extLst>
          </p:nvPr>
        </p:nvGraphicFramePr>
        <p:xfrm>
          <a:off x="5004048" y="1412776"/>
          <a:ext cx="3240360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32248"/>
                <a:gridCol w="1008112"/>
              </a:tblGrid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Liei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303</a:t>
                      </a:r>
                      <a:endParaRPr lang="it-I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Tecnici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300</a:t>
                      </a:r>
                      <a:endParaRPr lang="it-I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Professionali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206</a:t>
                      </a:r>
                      <a:endParaRPr lang="it-IT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9300" y="2780928"/>
            <a:ext cx="4584700" cy="275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3DEBA-03A0-473E-8C14-0AB78CDB11CB}" type="slidenum">
              <a:rPr lang="it-IT" smtClean="0"/>
              <a:t>4</a:t>
            </a:fld>
            <a:endParaRPr lang="it-IT"/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Ispettore Tecnico prof. Francesco Sicolo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93079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305800" cy="710952"/>
          </a:xfrm>
        </p:spPr>
        <p:txBody>
          <a:bodyPr>
            <a:normAutofit/>
          </a:bodyPr>
          <a:lstStyle/>
          <a:p>
            <a:pPr algn="ctr"/>
            <a:r>
              <a:rPr lang="it-IT" sz="3600" dirty="0" smtClean="0"/>
              <a:t>Struttura seconda prova scritta - TECNICI</a:t>
            </a:r>
            <a:endParaRPr lang="it-IT" sz="3600" dirty="0"/>
          </a:p>
        </p:txBody>
      </p:sp>
      <p:sp>
        <p:nvSpPr>
          <p:cNvPr id="3" name="Rettangolo 2"/>
          <p:cNvSpPr/>
          <p:nvPr/>
        </p:nvSpPr>
        <p:spPr>
          <a:xfrm>
            <a:off x="598823" y="1052736"/>
            <a:ext cx="7920880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400" b="1" dirty="0"/>
              <a:t>Istituti Tecnici - Settore economico</a:t>
            </a:r>
          </a:p>
          <a:p>
            <a:r>
              <a:rPr lang="it-IT" dirty="0"/>
              <a:t>La prova fa riferimento a situazioni operative in ambito economico-aziendale e richiede al candidato attività di analisi, scelta, decisione, individuazione e definizione di linee operative, individuazione di problemi e definizione motivata delle soluzioni, ricerca e produzione di documenti aziendali.</a:t>
            </a:r>
          </a:p>
          <a:p>
            <a:r>
              <a:rPr lang="it-IT" dirty="0"/>
              <a:t>La prova consiste in una delle seguenti tipologie: </a:t>
            </a:r>
          </a:p>
          <a:p>
            <a:r>
              <a:rPr lang="it-IT" dirty="0"/>
              <a:t>a)	analisi di testi e documenti economici attinenti al percorso di studio; </a:t>
            </a:r>
          </a:p>
          <a:p>
            <a:r>
              <a:rPr lang="it-IT" dirty="0"/>
              <a:t>b)	analisi di casi aziendali;</a:t>
            </a:r>
          </a:p>
          <a:p>
            <a:r>
              <a:rPr lang="it-IT" dirty="0"/>
              <a:t>c)	simulazioni aziendali.</a:t>
            </a:r>
          </a:p>
          <a:p>
            <a:r>
              <a:rPr lang="it-IT" dirty="0"/>
              <a:t>La struttura della prova prevede una prima parte, che tutti i candidati sono tenuti a svolgere, seguita da una seconda parte costituita da quesiti tra i quali il candidato sceglierà sulla base del numero minimo indicato in calce al testo.</a:t>
            </a:r>
          </a:p>
          <a:p>
            <a:r>
              <a:rPr lang="it-IT" dirty="0"/>
              <a:t>Nel caso in cui la materia della seconda prova scritta sia la lingua inglese o la seconda lingua comunitaria, la prova si articola in due parti:</a:t>
            </a:r>
          </a:p>
          <a:p>
            <a:r>
              <a:rPr lang="it-IT" dirty="0"/>
              <a:t>a)	comprensione e analisi di testi scritti, continui o anche non continui, relativi al contesto  del percorso di studio, con risposte a domande aperte o anche chiuse;</a:t>
            </a:r>
          </a:p>
          <a:p>
            <a:r>
              <a:rPr lang="it-IT" dirty="0"/>
              <a:t>b)	elaborazione di un testo scritto, sulla base della documentazione fornita, riguardante esperienze, processi e situazioni  relativi al settore di indirizzo.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3DEBA-03A0-473E-8C14-0AB78CDB11CB}" type="slidenum">
              <a:rPr lang="it-IT" smtClean="0"/>
              <a:t>40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Ispettore Tecnico prof. Francesco Sicolo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94511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547091" y="548680"/>
            <a:ext cx="7992888" cy="57246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400" b="1" dirty="0"/>
              <a:t>Istituti Tecnici - Settore tecnologico</a:t>
            </a:r>
          </a:p>
          <a:p>
            <a:r>
              <a:rPr lang="it-IT" dirty="0"/>
              <a:t>La prova fa riferimento a situazioni operative in ambito tecnologico-aziendale e richiede al candidato attività di analisi tecnologico–tecniche, scelta, decisione su processi produttivi, ideazione, progettazione e dimensionamento di prodotti, individuazione di soluzioni e problematiche organizzative e gestionali.</a:t>
            </a:r>
          </a:p>
          <a:p>
            <a:r>
              <a:rPr lang="it-IT" dirty="0"/>
              <a:t>La prova consiste in una delle seguenti tipologie: </a:t>
            </a:r>
          </a:p>
          <a:p>
            <a:r>
              <a:rPr lang="it-IT" dirty="0"/>
              <a:t>a)	analisi di problemi tecnologico-tecnici partendo da prove di laboratorio su materiali, semilavorati, prodotti finiti;</a:t>
            </a:r>
          </a:p>
          <a:p>
            <a:r>
              <a:rPr lang="it-IT" dirty="0"/>
              <a:t>b)	analisi di caratteristiche di macchine e apparecchiature partendo da prove di verifica e collaudo;</a:t>
            </a:r>
          </a:p>
          <a:p>
            <a:r>
              <a:rPr lang="it-IT" dirty="0"/>
              <a:t>c)	ideazione e progettazione di componenti e prodotti delle diverse filiere; </a:t>
            </a:r>
          </a:p>
          <a:p>
            <a:r>
              <a:rPr lang="it-IT" dirty="0"/>
              <a:t>d)	analisi di processi tecnologici di produzione, gestione e controllo di qualità dei processi produttivi; </a:t>
            </a:r>
          </a:p>
          <a:p>
            <a:r>
              <a:rPr lang="it-IT" dirty="0"/>
              <a:t>e)	sviluppo di strumenti per l’implementazione di soluzioni a problemi organizzativi e gestionali dei processi produttivi;</a:t>
            </a:r>
          </a:p>
          <a:p>
            <a:r>
              <a:rPr lang="it-IT" dirty="0"/>
              <a:t>f)	gestione di attività produttive e del territorio nel rispetto e tutela dell’ambiente.</a:t>
            </a:r>
          </a:p>
          <a:p>
            <a:r>
              <a:rPr lang="it-IT" dirty="0"/>
              <a:t>La struttura della prova prevede una prima parte che tutti i candidati sono tenuti a svolgere, seguita da una seconda parte costituita da quesiti tra i quali il candidato sceglierà sulla base del numero minimo indicato in calce al testo.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3DEBA-03A0-473E-8C14-0AB78CDB11CB}" type="slidenum">
              <a:rPr lang="it-IT" smtClean="0"/>
              <a:t>41</a:t>
            </a:fld>
            <a:endParaRPr lang="it-IT"/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Ispettore Tecnico prof. Francesco Sicolo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2939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4375108"/>
              </p:ext>
            </p:extLst>
          </p:nvPr>
        </p:nvGraphicFramePr>
        <p:xfrm>
          <a:off x="373920" y="2132856"/>
          <a:ext cx="8352927" cy="3381229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2037840"/>
                <a:gridCol w="1656184"/>
                <a:gridCol w="1800200"/>
                <a:gridCol w="2858703"/>
              </a:tblGrid>
              <a:tr h="281037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 u="words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ISTITUTI TECNICI</a:t>
                      </a:r>
                      <a:endParaRPr lang="it-IT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281037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 u="words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Settore ECONOMICO</a:t>
                      </a:r>
                      <a:endParaRPr lang="it-IT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4531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 u="words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Indirizzo</a:t>
                      </a:r>
                      <a:endParaRPr lang="it-IT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 u="words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Articolazioni</a:t>
                      </a:r>
                      <a:endParaRPr lang="it-IT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 u="words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Opzioni</a:t>
                      </a:r>
                      <a:endParaRPr lang="it-I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 u="words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Discipline caratterizzanti</a:t>
                      </a:r>
                      <a:endParaRPr lang="it-IT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037"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AMMINISTRAZIONE,</a:t>
                      </a:r>
                      <a:endParaRPr lang="it-IT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FINANZA e MARKETING</a:t>
                      </a:r>
                      <a:endParaRPr lang="it-IT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it-IT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it-IT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it-IT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Economia aziendale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3111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Relazioni internazionali per il marketing</a:t>
                      </a:r>
                      <a:endParaRPr lang="it-IT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it-IT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Economia aziendale e geo-politica</a:t>
                      </a:r>
                      <a:endParaRPr lang="it-IT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Lingua inglese</a:t>
                      </a:r>
                      <a:endParaRPr lang="it-IT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Seconda lingua comunitaria</a:t>
                      </a:r>
                      <a:endParaRPr lang="it-IT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2074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Sistemi informativi aziendali</a:t>
                      </a:r>
                      <a:endParaRPr lang="it-IT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it-IT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4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Economia aziendale</a:t>
                      </a:r>
                      <a:endParaRPr lang="it-IT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it-IT" sz="14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Informatica</a:t>
                      </a:r>
                      <a:endParaRPr lang="it-IT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09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TURISMO</a:t>
                      </a:r>
                      <a:endParaRPr lang="it-IT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it-IT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</a:t>
                      </a:r>
                      <a:endParaRPr lang="it-IT" sz="14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it-IT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it-IT" sz="14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Discipline turistiche e aziendali</a:t>
                      </a:r>
                      <a:endParaRPr lang="it-IT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it-IT" sz="14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Lingua inglese</a:t>
                      </a:r>
                      <a:endParaRPr lang="it-IT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it-IT" sz="14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Seconda lingua comunitaria</a:t>
                      </a:r>
                      <a:endParaRPr lang="it-IT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395537" y="808836"/>
            <a:ext cx="8352928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tabLst>
                <a:tab pos="194627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194627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194627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194627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194627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194627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194627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194627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194627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946275" algn="l"/>
              </a:tabLst>
            </a:pPr>
            <a:r>
              <a:rPr kumimoji="0" lang="it-IT" altLang="it-IT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TABELLA  B</a:t>
            </a:r>
            <a:endParaRPr kumimoji="0" lang="it-IT" altLang="it-IT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946275" algn="l"/>
              </a:tabLst>
            </a:pPr>
            <a:r>
              <a:rPr kumimoji="0" lang="it-IT" altLang="it-IT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MATERIE CARATTERIZZANTI  I  SINGOLI CORSI  DI STUDIO DEI PERCORSI DI ISTRUZIONE TECNICA  OGGETTO DELLA SECONDA PROVA SCRITTA</a:t>
            </a:r>
            <a:endParaRPr kumimoji="0" lang="it-IT" altLang="it-IT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946275" algn="l"/>
              </a:tabLst>
            </a:pPr>
            <a:endParaRPr kumimoji="0" lang="it-IT" altLang="it-IT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7" name="Titolo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08623"/>
          </a:xfrm>
        </p:spPr>
        <p:txBody>
          <a:bodyPr>
            <a:normAutofit fontScale="90000"/>
          </a:bodyPr>
          <a:lstStyle/>
          <a:p>
            <a:pPr algn="ctr"/>
            <a:r>
              <a:rPr lang="it-IT" dirty="0" smtClean="0"/>
              <a:t>Istituti Tecnici</a:t>
            </a:r>
            <a:endParaRPr lang="it-IT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3DEBA-03A0-473E-8C14-0AB78CDB11CB}" type="slidenum">
              <a:rPr lang="it-IT" smtClean="0"/>
              <a:t>42</a:t>
            </a:fld>
            <a:endParaRPr lang="it-IT"/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Ispettore Tecnico prof. Francesco Sicolo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80369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4166281"/>
              </p:ext>
            </p:extLst>
          </p:nvPr>
        </p:nvGraphicFramePr>
        <p:xfrm>
          <a:off x="467544" y="44624"/>
          <a:ext cx="8208911" cy="6821358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1410889"/>
                <a:gridCol w="1105294"/>
                <a:gridCol w="2846364"/>
                <a:gridCol w="2846364"/>
              </a:tblGrid>
              <a:tr h="440021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it-IT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it-IT" sz="1400" b="1" u="words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ISTITUTI TECNICI</a:t>
                      </a:r>
                      <a:endParaRPr lang="it-IT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37" marR="451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212843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 u="words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Settore TECNOLOGICO </a:t>
                      </a:r>
                      <a:endParaRPr lang="it-IT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37" marR="451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2510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 u="words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Indirizzo</a:t>
                      </a:r>
                      <a:endParaRPr lang="it-IT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37" marR="451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 u="words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Articolazioni</a:t>
                      </a:r>
                      <a:endParaRPr lang="it-IT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37" marR="451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 u="words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Opzioni</a:t>
                      </a:r>
                      <a:endParaRPr lang="it-IT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37" marR="451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 u="words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Discipline caratterizzanti</a:t>
                      </a:r>
                      <a:endParaRPr lang="it-IT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37" marR="451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6325">
                <a:tc row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MECCANICA, MECCATRONICA ed ENERGIA</a:t>
                      </a:r>
                      <a:endParaRPr lang="it-IT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37" marR="451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Meccanica e meccatronica</a:t>
                      </a:r>
                      <a:endParaRPr lang="it-IT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37" marR="451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it-IT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37" marR="451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it-IT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Disegno, progettazione e organizzazione industriale</a:t>
                      </a:r>
                      <a:endParaRPr lang="it-IT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it-IT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Meccanica, macchine ed energia</a:t>
                      </a:r>
                      <a:endParaRPr lang="it-IT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37" marR="451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0947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Tecnologie dell’occhiale</a:t>
                      </a:r>
                      <a:endParaRPr lang="it-IT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37" marR="451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it-IT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Disegno, progettazione e organizzazione industriale</a:t>
                      </a:r>
                      <a:endParaRPr lang="it-IT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it-IT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Tecnologie meccaniche di processo e prodotto nell’industria dell’occhiale</a:t>
                      </a:r>
                      <a:endParaRPr lang="it-IT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37" marR="451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0021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Tecnologie delle materie plastiche</a:t>
                      </a:r>
                      <a:endParaRPr lang="it-IT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37" marR="451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Tecnologie meccaniche e </a:t>
                      </a:r>
                      <a:r>
                        <a:rPr lang="it-IT" sz="1400" b="1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plasturgiche</a:t>
                      </a:r>
                      <a:r>
                        <a:rPr lang="it-IT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, disegno e organizzazione industriale</a:t>
                      </a:r>
                      <a:endParaRPr lang="it-IT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37" marR="451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548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Energia</a:t>
                      </a:r>
                      <a:endParaRPr lang="it-IT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37" marR="451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it-IT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37" marR="451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it-IT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Meccanica, macchine ed energia</a:t>
                      </a:r>
                      <a:endParaRPr lang="it-IT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it-IT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Impianti energetici, disegno e progettazione</a:t>
                      </a:r>
                      <a:endParaRPr lang="it-IT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37" marR="451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548">
                <a:tc rowSpan="8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TRASPORTI e LOGISTICA</a:t>
                      </a:r>
                      <a:endParaRPr lang="it-IT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it-IT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37" marR="451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Costruzione del mezzo</a:t>
                      </a:r>
                      <a:endParaRPr lang="it-IT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37" marR="451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it-IT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37" marR="451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it-IT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Struttura, costruzione, sistemi e impianti del mezzo</a:t>
                      </a:r>
                      <a:endParaRPr lang="it-IT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37" marR="451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548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Costruzioni Aeronautiche</a:t>
                      </a:r>
                      <a:endParaRPr lang="it-IT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37" marR="451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it-IT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Struttura, costruzione, sistemi e impianti del mezzo aereo </a:t>
                      </a:r>
                      <a:endParaRPr lang="it-IT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37" marR="451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548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Costruzioni Navali</a:t>
                      </a:r>
                      <a:endParaRPr lang="it-IT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37" marR="451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it-IT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Struttura, costruzione, sistemi e impianti del mezzo navale</a:t>
                      </a:r>
                      <a:endParaRPr lang="it-IT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37" marR="451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0681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Conduzione del mezzo</a:t>
                      </a:r>
                      <a:endParaRPr lang="it-IT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37" marR="451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it-IT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37" marR="451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946275" algn="l"/>
                        </a:tabLst>
                      </a:pPr>
                      <a:r>
                        <a:rPr lang="it-IT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Scienze della navigazione, struttura e costruzione del mezzo</a:t>
                      </a:r>
                      <a:endParaRPr lang="it-IT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it-IT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Meccanica e macchine</a:t>
                      </a:r>
                      <a:r>
                        <a:rPr lang="it-IT" sz="1400" b="1" i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(Per percorsi coerenti con la conduzione di apparati ed impianti marittimi) </a:t>
                      </a:r>
                      <a:endParaRPr lang="it-IT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37" marR="451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548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Conduzione del mezzo Aereo</a:t>
                      </a:r>
                      <a:endParaRPr lang="it-IT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37" marR="451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it-IT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Scienze della navigazione, struttura e costruzione del mezzo aereo</a:t>
                      </a:r>
                      <a:endParaRPr lang="it-IT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37" marR="451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548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Conduzione del mezzo Navale</a:t>
                      </a:r>
                      <a:endParaRPr lang="it-IT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37" marR="451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it-IT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Scienze della navigazione, struttura e costruzione del mezzo navale</a:t>
                      </a:r>
                      <a:endParaRPr lang="it-IT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37" marR="451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0021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Conduzione di apparati ed impianti marittimi</a:t>
                      </a:r>
                      <a:endParaRPr lang="it-IT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37" marR="451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it-IT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Meccanica e macchine</a:t>
                      </a:r>
                      <a:endParaRPr lang="it-IT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37" marR="451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486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Logistica</a:t>
                      </a:r>
                      <a:endParaRPr lang="it-IT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37" marR="451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it-IT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37" marR="451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it-IT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Logistica </a:t>
                      </a:r>
                      <a:endParaRPr lang="it-IT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37" marR="451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3DEBA-03A0-473E-8C14-0AB78CDB11CB}" type="slidenum">
              <a:rPr lang="it-IT" smtClean="0"/>
              <a:t>43</a:t>
            </a:fld>
            <a:endParaRPr lang="it-IT"/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Ispettore Tecnico prof. Francesco Sicolo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67694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7866509"/>
              </p:ext>
            </p:extLst>
          </p:nvPr>
        </p:nvGraphicFramePr>
        <p:xfrm>
          <a:off x="251520" y="44625"/>
          <a:ext cx="8640959" cy="6891806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1823888"/>
                <a:gridCol w="1200448"/>
                <a:gridCol w="2685656"/>
                <a:gridCol w="2930967"/>
              </a:tblGrid>
              <a:tr h="234272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 u="words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ISTITUTI TECNICI</a:t>
                      </a:r>
                      <a:endParaRPr lang="it-IT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828" marR="378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234272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 u="words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Settore TECNOLOGICO </a:t>
                      </a:r>
                      <a:endParaRPr lang="it-IT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828" marR="378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2776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Indirizzo</a:t>
                      </a:r>
                      <a:endParaRPr lang="it-IT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828" marR="378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Articolazioni</a:t>
                      </a:r>
                      <a:endParaRPr lang="it-IT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828" marR="378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Opzioni</a:t>
                      </a:r>
                      <a:endParaRPr lang="it-IT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828" marR="378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Discipline caratterizzanti</a:t>
                      </a:r>
                      <a:endParaRPr lang="it-IT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828" marR="378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4404"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ELETTRONICA ed ELETTROTECNICA</a:t>
                      </a:r>
                      <a:endParaRPr lang="it-IT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828" marR="378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Elettronica</a:t>
                      </a:r>
                      <a:endParaRPr lang="it-IT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828" marR="378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it-IT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828" marR="378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it-IT" sz="12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Tecnologie e progettazione di sistemi elettrici ed elettronici </a:t>
                      </a:r>
                      <a:endParaRPr lang="it-IT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it-IT" sz="12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Elettrotecnica ed Elettronica </a:t>
                      </a:r>
                      <a:endParaRPr lang="it-IT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it-IT" sz="12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Sistemi automatici</a:t>
                      </a:r>
                      <a:endParaRPr lang="it-IT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828" marR="378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4404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Elettrotecnica</a:t>
                      </a:r>
                      <a:endParaRPr lang="it-IT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828" marR="378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it-IT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828" marR="378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it-IT" sz="12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Tecnologie e progettazione di sistemi elettrici ed elettronici </a:t>
                      </a:r>
                      <a:endParaRPr lang="it-IT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it-IT" sz="12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Elettrotecnica ed Elettronica </a:t>
                      </a:r>
                      <a:endParaRPr lang="it-IT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it-IT" sz="12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Sistemi automatici</a:t>
                      </a:r>
                      <a:endParaRPr lang="it-IT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828" marR="378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9877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Automazione</a:t>
                      </a:r>
                      <a:endParaRPr lang="it-IT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828" marR="378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it-IT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828" marR="378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it-IT" sz="12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Tecnologie e progettazione di sistemi elettrici ed elettronici </a:t>
                      </a:r>
                      <a:endParaRPr lang="it-IT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Elettrotecnica ed Elettronica </a:t>
                      </a:r>
                      <a:endParaRPr lang="it-IT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Sistemi automatici</a:t>
                      </a:r>
                      <a:endParaRPr lang="it-IT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828" marR="378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7397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INFORMATICA e TELECOMUNICAZIONI</a:t>
                      </a:r>
                      <a:endParaRPr lang="it-IT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828" marR="378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Informatica</a:t>
                      </a:r>
                      <a:endParaRPr lang="it-IT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828" marR="378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it-IT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828" marR="378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Informatica</a:t>
                      </a:r>
                      <a:endParaRPr lang="it-IT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Sistemi e reti</a:t>
                      </a:r>
                      <a:endParaRPr lang="it-IT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Tecnologie e progettazione di sistemi informatici e di telecomunicazioni  </a:t>
                      </a:r>
                      <a:endParaRPr lang="it-IT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828" marR="378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6518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Telecomunicazioni</a:t>
                      </a:r>
                      <a:endParaRPr lang="it-IT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828" marR="378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it-IT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828" marR="378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Telecomunicazioni</a:t>
                      </a:r>
                      <a:endParaRPr lang="it-IT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Sistemi e reti</a:t>
                      </a:r>
                      <a:endParaRPr lang="it-IT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Tecnologie e progettazione di sistemi informatici e di telecomunicazioni  </a:t>
                      </a:r>
                      <a:endParaRPr lang="it-IT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828" marR="378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1558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GRAFICA e COMUNICAZIONI</a:t>
                      </a:r>
                      <a:endParaRPr lang="it-IT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828" marR="378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it-IT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828" marR="378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it-IT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828" marR="378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Progettazione multimediale</a:t>
                      </a:r>
                      <a:endParaRPr lang="it-IT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Tecnologia dei processi di produzione</a:t>
                      </a:r>
                      <a:endParaRPr lang="it-IT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Laboratori tecnici</a:t>
                      </a:r>
                      <a:endParaRPr lang="it-IT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828" marR="378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9877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Tecnologie cartarie</a:t>
                      </a:r>
                      <a:endParaRPr lang="it-IT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828" marR="378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Tecnologie dei processi di produzione e laboratorio</a:t>
                      </a:r>
                      <a:endParaRPr lang="it-IT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Impianti di cartiera e disegno</a:t>
                      </a:r>
                      <a:endParaRPr lang="it-IT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Laboratori tecnici </a:t>
                      </a:r>
                      <a:endParaRPr lang="it-IT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828" marR="378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8259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SISTEMA MODA</a:t>
                      </a:r>
                      <a:endParaRPr lang="it-IT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828" marR="378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Tessile, abbigliamento e moda</a:t>
                      </a:r>
                      <a:endParaRPr lang="it-IT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828" marR="378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it-IT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828" marR="378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it-IT" sz="12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Ideazione, progettazione e industrializzazione dei prodotti moda</a:t>
                      </a:r>
                      <a:endParaRPr lang="it-IT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Tecnologie dei materiali e dei processi produttivi e organizzativi della moda</a:t>
                      </a:r>
                      <a:endParaRPr lang="it-IT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828" marR="378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8259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Calzature e moda</a:t>
                      </a:r>
                      <a:endParaRPr lang="it-IT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828" marR="378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it-IT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828" marR="378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it-IT" sz="12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Ideazione, progettazione e industrializzazione dei prodotti moda</a:t>
                      </a:r>
                      <a:endParaRPr lang="it-IT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Tecnologie dei materiali e dei processi produttivi e organizzativi della moda</a:t>
                      </a:r>
                      <a:endParaRPr lang="it-IT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828" marR="378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3DEBA-03A0-473E-8C14-0AB78CDB11CB}" type="slidenum">
              <a:rPr lang="it-IT" smtClean="0"/>
              <a:t>44</a:t>
            </a:fld>
            <a:endParaRPr lang="it-IT"/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Ispettore Tecnico prof. Francesco Sicolo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65079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7219867"/>
              </p:ext>
            </p:extLst>
          </p:nvPr>
        </p:nvGraphicFramePr>
        <p:xfrm>
          <a:off x="179511" y="44625"/>
          <a:ext cx="8712968" cy="7101840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1944217"/>
                <a:gridCol w="1616736"/>
                <a:gridCol w="2165496"/>
                <a:gridCol w="2986519"/>
              </a:tblGrid>
              <a:tr h="254812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i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ISTITUTI TECNICI Settore </a:t>
                      </a:r>
                      <a:r>
                        <a:rPr lang="it-IT" sz="16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TECNOLOGICO </a:t>
                      </a:r>
                      <a:endParaRPr lang="it-IT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859" marR="378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2376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 i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Indirizzo</a:t>
                      </a:r>
                      <a:endParaRPr lang="it-IT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859" marR="378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 i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Articolazioni</a:t>
                      </a:r>
                      <a:endParaRPr lang="it-I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859" marR="378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 i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Opzioni</a:t>
                      </a:r>
                      <a:endParaRPr lang="it-IT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859" marR="378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 i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Discipline caratterizzanti</a:t>
                      </a:r>
                      <a:endParaRPr lang="it-IT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859" marR="378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9955">
                <a:tc row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CHIMICA, MATERIALI e BIOTECNOLOGIE</a:t>
                      </a:r>
                      <a:endParaRPr lang="it-IT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7859" marR="378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Chimica e materiali</a:t>
                      </a:r>
                      <a:endParaRPr lang="it-IT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7859" marR="378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it-IT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7859" marR="378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Chimica analitica e strumentale</a:t>
                      </a:r>
                      <a:endParaRPr lang="it-IT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Tecnologie chimiche industriali</a:t>
                      </a:r>
                      <a:endParaRPr lang="it-IT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Chimica organica e biochimica </a:t>
                      </a:r>
                      <a:endParaRPr lang="it-IT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7859" marR="378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9955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Tecnologie del cuoio</a:t>
                      </a:r>
                      <a:endParaRPr lang="it-IT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7859" marR="378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Chimica analitica e analisi applicate </a:t>
                      </a:r>
                      <a:endParaRPr lang="it-IT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Chimica organica e biochimica </a:t>
                      </a:r>
                      <a:endParaRPr lang="it-IT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Tecnologie e biotecnologie conciarie</a:t>
                      </a:r>
                      <a:endParaRPr lang="it-IT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7859" marR="378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6441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Biotecnologie ambientali</a:t>
                      </a:r>
                      <a:endParaRPr lang="it-IT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7859" marR="378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it-IT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7859" marR="378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Biologia, microbiologia e tecnologie di controllo ambientale</a:t>
                      </a:r>
                      <a:endParaRPr lang="it-IT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Chimica analitica e strumentale</a:t>
                      </a:r>
                      <a:endParaRPr lang="it-IT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Chimica organica e biochimica</a:t>
                      </a:r>
                      <a:endParaRPr lang="it-IT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7859" marR="378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6441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Biotecnologie sanitarie</a:t>
                      </a:r>
                      <a:endParaRPr lang="it-IT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7859" marR="378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it-IT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7859" marR="378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Chimica organica e biochimica</a:t>
                      </a:r>
                      <a:endParaRPr lang="it-IT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Biologia, microbiologia e tecnologie di controllo sanitario</a:t>
                      </a:r>
                      <a:endParaRPr lang="it-IT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Igiene, anatomia, fisiologia, patologia</a:t>
                      </a:r>
                      <a:endParaRPr lang="it-IT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7859" marR="378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5798"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AGRARIA, AGROALIMENTARE </a:t>
                      </a:r>
                      <a:endParaRPr lang="it-IT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e AGROINDUSTRIA</a:t>
                      </a:r>
                      <a:endParaRPr lang="it-IT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it-IT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7859" marR="378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Produzioni e trasformazioni</a:t>
                      </a:r>
                      <a:endParaRPr lang="it-IT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7859" marR="378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it-IT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7859" marR="378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Produzioni vegetali</a:t>
                      </a:r>
                      <a:endParaRPr lang="it-IT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Trasformazione dei prodotti</a:t>
                      </a:r>
                      <a:endParaRPr lang="it-IT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Economia, estimo, marketing e legislazione</a:t>
                      </a:r>
                      <a:endParaRPr lang="it-IT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7859" marR="378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5798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Gestione dell’ambiente e del territorio</a:t>
                      </a:r>
                      <a:endParaRPr lang="it-IT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7859" marR="378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it-IT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7859" marR="378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Produzioni vegetali</a:t>
                      </a:r>
                      <a:endParaRPr lang="it-IT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Gestione dell’ambiente e del territorio</a:t>
                      </a:r>
                      <a:endParaRPr lang="it-IT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Economia, estimo, marketing e legislazione </a:t>
                      </a:r>
                      <a:endParaRPr lang="it-IT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7859" marR="378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5798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Viticoltura ed enologia</a:t>
                      </a:r>
                      <a:endParaRPr lang="it-IT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7859" marR="378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it-IT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it-IT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7859" marR="378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Viticoltura e difesa della vite</a:t>
                      </a:r>
                      <a:endParaRPr lang="it-IT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Enologia</a:t>
                      </a:r>
                      <a:endParaRPr lang="it-IT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Biotecnologie vitivinicole </a:t>
                      </a:r>
                      <a:endParaRPr lang="it-IT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 u="none" strike="noStrike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it-IT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7859" marR="378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9955"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COSTRUZIONI, AMBIENTE e TERRITORIO</a:t>
                      </a:r>
                      <a:endParaRPr lang="it-IT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it-IT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7859" marR="378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Costruzione, ambiente e territorio</a:t>
                      </a:r>
                      <a:endParaRPr lang="it-IT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7859" marR="378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it-IT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7859" marR="378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Progettazione, costruzioni e impianti</a:t>
                      </a:r>
                      <a:endParaRPr lang="it-IT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 err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Geopedologia</a:t>
                      </a:r>
                      <a:r>
                        <a:rPr lang="it-IT" sz="14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, economia ed estimo</a:t>
                      </a:r>
                      <a:endParaRPr lang="it-IT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Topografia</a:t>
                      </a:r>
                      <a:endParaRPr lang="it-IT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7859" marR="378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2826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Tecnologie del legno nelle costruzioni</a:t>
                      </a:r>
                      <a:endParaRPr lang="it-IT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7859" marR="378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Progettazione, costruzioni e impianti</a:t>
                      </a:r>
                      <a:endParaRPr lang="it-IT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Tecnologie del legno nelle costruzioni </a:t>
                      </a:r>
                      <a:endParaRPr lang="it-IT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7859" marR="378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9312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Geotecnico</a:t>
                      </a:r>
                      <a:endParaRPr lang="it-IT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7859" marR="378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it-IT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7859" marR="378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Geologia e geologia applicata</a:t>
                      </a:r>
                      <a:endParaRPr lang="it-IT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Tecnologie per la gestione del territorio e dell’ambiente</a:t>
                      </a:r>
                      <a:endParaRPr lang="it-IT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7859" marR="378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3DEBA-03A0-473E-8C14-0AB78CDB11CB}" type="slidenum">
              <a:rPr lang="it-IT" smtClean="0"/>
              <a:t>45</a:t>
            </a:fld>
            <a:endParaRPr lang="it-IT"/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Ispettore Tecnico prof. Francesco Sicolo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7125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251520" y="1634897"/>
            <a:ext cx="84969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800" b="1" u="sng" dirty="0"/>
              <a:t>Linee guida</a:t>
            </a:r>
            <a:r>
              <a:rPr lang="it-IT" sz="2800" u="sng" dirty="0"/>
              <a:t> </a:t>
            </a:r>
            <a:r>
              <a:rPr lang="it-IT" sz="2800" dirty="0"/>
              <a:t>dei percorsi degli </a:t>
            </a:r>
            <a:r>
              <a:rPr lang="it-IT" sz="2800" b="1" u="sng" dirty="0" smtClean="0"/>
              <a:t>Istituti Professionali </a:t>
            </a:r>
            <a:endParaRPr lang="it-IT" sz="2800" b="1" u="sng" dirty="0"/>
          </a:p>
        </p:txBody>
      </p:sp>
      <p:sp>
        <p:nvSpPr>
          <p:cNvPr id="7" name="Titolo 1"/>
          <p:cNvSpPr>
            <a:spLocks noGrp="1"/>
          </p:cNvSpPr>
          <p:nvPr>
            <p:ph type="title"/>
          </p:nvPr>
        </p:nvSpPr>
        <p:spPr>
          <a:xfrm>
            <a:off x="530352" y="260648"/>
            <a:ext cx="7772400" cy="1362456"/>
          </a:xfrm>
        </p:spPr>
        <p:txBody>
          <a:bodyPr>
            <a:normAutofit/>
          </a:bodyPr>
          <a:lstStyle/>
          <a:p>
            <a:pPr algn="ctr"/>
            <a:r>
              <a:rPr lang="it-IT" sz="4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Il nuovo esame di Stato</a:t>
            </a:r>
            <a:endParaRPr lang="it-IT" sz="4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935596" y="3628789"/>
            <a:ext cx="6840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hlinkClick r:id="rId2" action="ppaction://hlinkfile"/>
              </a:rPr>
              <a:t>ALLEGATO A - Declinazione </a:t>
            </a:r>
            <a:r>
              <a:rPr lang="it-IT" b="1" dirty="0">
                <a:hlinkClick r:id="rId2" action="ppaction://hlinkfile"/>
              </a:rPr>
              <a:t>dei risultati di apprendimento </a:t>
            </a:r>
            <a:r>
              <a:rPr lang="it-IT" b="1" dirty="0" smtClean="0">
                <a:hlinkClick r:id="rId2" action="ppaction://hlinkfile"/>
              </a:rPr>
              <a:t>in conoscenze </a:t>
            </a:r>
            <a:r>
              <a:rPr lang="it-IT" b="1" dirty="0">
                <a:hlinkClick r:id="rId2" action="ppaction://hlinkfile"/>
              </a:rPr>
              <a:t>e abilità per il secondo biennio e quinto anno</a:t>
            </a:r>
            <a:endParaRPr lang="it-IT" dirty="0"/>
          </a:p>
        </p:txBody>
      </p:sp>
      <p:sp>
        <p:nvSpPr>
          <p:cNvPr id="10" name="Rettangolo 9"/>
          <p:cNvSpPr/>
          <p:nvPr/>
        </p:nvSpPr>
        <p:spPr>
          <a:xfrm>
            <a:off x="1115616" y="2996952"/>
            <a:ext cx="64807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400" b="1" dirty="0">
                <a:solidFill>
                  <a:prstClr val="white"/>
                </a:solidFill>
                <a:hlinkClick r:id="rId3" action="ppaction://hlinkfile"/>
              </a:rPr>
              <a:t>Direttiva  ministeriale n. </a:t>
            </a:r>
            <a:r>
              <a:rPr lang="it-IT" sz="2400" b="1" dirty="0" smtClean="0">
                <a:solidFill>
                  <a:prstClr val="white"/>
                </a:solidFill>
                <a:hlinkClick r:id="rId3" action="ppaction://hlinkfile"/>
              </a:rPr>
              <a:t>5   </a:t>
            </a:r>
            <a:r>
              <a:rPr lang="it-IT" b="1" dirty="0">
                <a:solidFill>
                  <a:prstClr val="white"/>
                </a:solidFill>
                <a:hlinkClick r:id="rId3" action="ppaction://hlinkfile"/>
              </a:rPr>
              <a:t>del 16 gennaio 2012</a:t>
            </a:r>
            <a:endParaRPr lang="it-IT" dirty="0"/>
          </a:p>
        </p:txBody>
      </p:sp>
      <p:sp>
        <p:nvSpPr>
          <p:cNvPr id="3" name="CasellaDiTesto 2">
            <a:hlinkClick r:id="rId4" action="ppaction://hlinkfile"/>
          </p:cNvPr>
          <p:cNvSpPr txBox="1"/>
          <p:nvPr/>
        </p:nvSpPr>
        <p:spPr>
          <a:xfrm>
            <a:off x="2771800" y="2276872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hlinkClick r:id="rId5" action="ppaction://hlinkfile"/>
              </a:rPr>
              <a:t>D.P.R. n. 87 del 15 marzo 2010 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3DEBA-03A0-473E-8C14-0AB78CDB11CB}" type="slidenum">
              <a:rPr lang="it-IT" smtClean="0"/>
              <a:t>46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Ispettore Tecnico prof. Francesco Sicolo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28504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892846" y="692696"/>
            <a:ext cx="8064896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600" b="1" dirty="0"/>
              <a:t>Istituti Professionali </a:t>
            </a:r>
            <a:r>
              <a:rPr lang="it-IT" sz="1600" dirty="0"/>
              <a:t>- </a:t>
            </a:r>
            <a:r>
              <a:rPr lang="it-IT" sz="1600" b="1" dirty="0"/>
              <a:t>Settore servizi</a:t>
            </a:r>
          </a:p>
          <a:p>
            <a:r>
              <a:rPr lang="it-IT" sz="1600" dirty="0"/>
              <a:t>La prova fa riferimento a situazioni operative della filiera di servizio  e richiede al candidato attività di analisi, scelta, decisione sullo svolgimento dei processi produttivi e dei servizi. </a:t>
            </a:r>
          </a:p>
          <a:p>
            <a:r>
              <a:rPr lang="it-IT" sz="1600" dirty="0"/>
              <a:t>La prova ha ad oggetto una delle seguenti tipologie:</a:t>
            </a:r>
          </a:p>
          <a:p>
            <a:r>
              <a:rPr lang="it-IT" sz="1600" dirty="0"/>
              <a:t>a)	definizione, analisi ed elaborazione di un tema relativo al percorso professionale anche sulla base di documenti, tabelle e dati;</a:t>
            </a:r>
          </a:p>
          <a:p>
            <a:r>
              <a:rPr lang="it-IT" sz="1600" dirty="0"/>
              <a:t>b)	analisi e soluzione di problematiche della propria area professionale (caso aziendale);</a:t>
            </a:r>
          </a:p>
          <a:p>
            <a:r>
              <a:rPr lang="it-IT" sz="1600" dirty="0"/>
              <a:t>c)	individuazione e predisposizione delle fasi per la realizzazione di un prodotto o anche di un servizio;</a:t>
            </a:r>
          </a:p>
          <a:p>
            <a:r>
              <a:rPr lang="it-IT" sz="1600" dirty="0"/>
              <a:t>d)	individuazione di modalità e tecniche di commercializzazione dei prodotti e dei servizi.</a:t>
            </a:r>
          </a:p>
          <a:p>
            <a:r>
              <a:rPr lang="it-IT" sz="1600" dirty="0"/>
              <a:t>La struttura della prova prevede una prima parte che tutti i candidati sono tenuti a svolgere, seguita da una seconda parte costituita da quesiti tra i quali il candidato sceglierà sulla base del numero minimo indicato in calce al testo.</a:t>
            </a:r>
          </a:p>
          <a:p>
            <a:r>
              <a:rPr lang="it-IT" sz="1600" dirty="0"/>
              <a:t>Nel caso in cui, con riguardo al settore Servizi per l’Enogastronomia e l’ospitalità alberghiera- Articolazione Accoglienza turistica, la materia della seconda prova scritta sia la lingua inglese o la seconda lingua straniera, la prova si articola in due parti:</a:t>
            </a:r>
          </a:p>
          <a:p>
            <a:r>
              <a:rPr lang="it-IT" sz="1600" dirty="0"/>
              <a:t>a)	comprensione e analisi di testi scritti, continui o anche non continui, relativi al contesto del percorso di studio, con risposte a domande aperte o anche chiuse;</a:t>
            </a:r>
          </a:p>
          <a:p>
            <a:r>
              <a:rPr lang="it-IT" sz="1600" dirty="0"/>
              <a:t>b)	elaborazione di un testo scritto, sulla base della documentazione fornita, riguardante esperienze, processi e situazioni relative al settore di indirizzo.</a:t>
            </a:r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 rot="-5400000">
            <a:off x="-2898576" y="3015208"/>
            <a:ext cx="6408712" cy="611560"/>
          </a:xfrm>
        </p:spPr>
        <p:txBody>
          <a:bodyPr>
            <a:normAutofit/>
          </a:bodyPr>
          <a:lstStyle/>
          <a:p>
            <a:r>
              <a:rPr lang="it-IT" sz="3200" dirty="0"/>
              <a:t>Struttura II prova scritta - </a:t>
            </a:r>
            <a:r>
              <a:rPr lang="it-IT" sz="3200" dirty="0" smtClean="0"/>
              <a:t>Professionali</a:t>
            </a:r>
            <a:endParaRPr lang="it-IT" sz="3200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3DEBA-03A0-473E-8C14-0AB78CDB11CB}" type="slidenum">
              <a:rPr lang="it-IT" smtClean="0"/>
              <a:t>47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Ispettore Tecnico prof. Francesco Sicolo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07950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347966" y="620688"/>
            <a:ext cx="8424936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400" dirty="0"/>
              <a:t>Istituti Professionali - Settore industria e </a:t>
            </a:r>
            <a:r>
              <a:rPr lang="it-IT" sz="2400" dirty="0" smtClean="0"/>
              <a:t>artigianato</a:t>
            </a:r>
          </a:p>
          <a:p>
            <a:endParaRPr lang="it-IT" sz="2400" dirty="0"/>
          </a:p>
          <a:p>
            <a:r>
              <a:rPr lang="it-IT" dirty="0"/>
              <a:t>La prova fa riferimento a situazioni operative, professionalmente rilevanti, nell’ambito della filiera industriale o artigianale di interesse e richiede al candidato attività di analisi, scelta, decisione sullo svolgimento dei processi produttivi e dei servizi. </a:t>
            </a:r>
          </a:p>
          <a:p>
            <a:r>
              <a:rPr lang="it-IT" dirty="0"/>
              <a:t>La prova ha ad oggetto una delle seguenti tipologie:</a:t>
            </a:r>
          </a:p>
          <a:p>
            <a:r>
              <a:rPr lang="it-IT" dirty="0"/>
              <a:t>a)	analisi e problemi tecnici relativi alle materie prime, ai materiali e ai dispositivi del settore di riferimento; </a:t>
            </a:r>
          </a:p>
          <a:p>
            <a:r>
              <a:rPr lang="it-IT" dirty="0"/>
              <a:t>b)	diagnosi nella predisposizione, conduzione e mantenimento in efficienza di macchine, impianti e attrezzature;</a:t>
            </a:r>
          </a:p>
          <a:p>
            <a:r>
              <a:rPr lang="it-IT" dirty="0"/>
              <a:t>c)	organizzazione dei servizi tecnici nel rispetto delle normative sulla sicurezza personale e ambientale;</a:t>
            </a:r>
          </a:p>
          <a:p>
            <a:r>
              <a:rPr lang="it-IT" dirty="0"/>
              <a:t>d)	individuazione e predisposizione delle fasi per la realizzazione di un prodotto artigianale o industriale;</a:t>
            </a:r>
          </a:p>
          <a:p>
            <a:r>
              <a:rPr lang="it-IT" dirty="0"/>
              <a:t>e)	individuazione di modalità e tecniche di commercializzazione dei prodotti o anche dei servizi.</a:t>
            </a:r>
          </a:p>
          <a:p>
            <a:r>
              <a:rPr lang="it-IT" dirty="0"/>
              <a:t>La struttura della prova prevede una prima parte che tutti i candidati sono tenuti a svolgere, seguita da una seconda parte costituita da quesiti tra i quali il candidato sceglierà sulla base del numero minimo indicato in calce al testo.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3DEBA-03A0-473E-8C14-0AB78CDB11CB}" type="slidenum">
              <a:rPr lang="it-IT" smtClean="0"/>
              <a:t>48</a:t>
            </a:fld>
            <a:endParaRPr lang="it-IT"/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Ispettore Tecnico prof. Francesco Sicolo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88724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el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3877623"/>
              </p:ext>
            </p:extLst>
          </p:nvPr>
        </p:nvGraphicFramePr>
        <p:xfrm>
          <a:off x="395536" y="44624"/>
          <a:ext cx="8280919" cy="6890810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1267273"/>
                <a:gridCol w="2337882"/>
                <a:gridCol w="2337882"/>
                <a:gridCol w="2337882"/>
              </a:tblGrid>
              <a:tr h="221337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 i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ISTITUTI PROFESSIONALI</a:t>
                      </a:r>
                      <a:endParaRPr lang="it-IT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814" marR="418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207246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 i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Settore</a:t>
                      </a:r>
                      <a:r>
                        <a:rPr lang="it-IT" sz="14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SERVIZI</a:t>
                      </a:r>
                      <a:endParaRPr lang="it-IT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814" marR="418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1875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 i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Indirizzo</a:t>
                      </a:r>
                      <a:endParaRPr lang="it-IT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814" marR="418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 i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Articolazioni</a:t>
                      </a:r>
                      <a:endParaRPr lang="it-IT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814" marR="418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 i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Opzioni</a:t>
                      </a:r>
                      <a:endParaRPr lang="it-IT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814" marR="418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 i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Discipline caratterizzanti</a:t>
                      </a:r>
                      <a:endParaRPr lang="it-IT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814" marR="418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0483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SERVIZI per l’AGRICOLTURA e lo SVILUPPO RURALE</a:t>
                      </a:r>
                      <a:endParaRPr lang="it-IT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814" marR="418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i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it-IT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814" marR="418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it-IT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814" marR="418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Economia agraria e dello sviluppo territoriale</a:t>
                      </a:r>
                      <a:endParaRPr lang="it-IT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300"/>
                        </a:spcAft>
                      </a:pPr>
                      <a:r>
                        <a:rPr lang="it-IT" sz="12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Valorizzazione delle attività produttive e legislazione di settore </a:t>
                      </a:r>
                      <a:endParaRPr lang="it-IT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814" marR="418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10526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Gestione risorse forestali e montane</a:t>
                      </a:r>
                      <a:endParaRPr lang="it-IT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814" marR="418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effectLst/>
                          <a:latin typeface="Times New Roman" panose="02020603050405020304" pitchFamily="18" charset="0"/>
                          <a:ea typeface="MS Mincho"/>
                          <a:cs typeface="Times New Roman" panose="02020603050405020304" pitchFamily="18" charset="0"/>
                        </a:rPr>
                        <a:t>Agronomia del territorio montano e sistemazioni idraulico-forestali</a:t>
                      </a:r>
                      <a:endParaRPr lang="it-IT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effectLst/>
                          <a:latin typeface="Times New Roman" panose="02020603050405020304" pitchFamily="18" charset="0"/>
                          <a:ea typeface="MS Mincho"/>
                          <a:cs typeface="Times New Roman" panose="02020603050405020304" pitchFamily="18" charset="0"/>
                        </a:rPr>
                        <a:t>Economia agraria e legislazione di settore</a:t>
                      </a:r>
                      <a:endParaRPr lang="it-IT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effectLst/>
                          <a:latin typeface="Times New Roman" panose="02020603050405020304" pitchFamily="18" charset="0"/>
                          <a:ea typeface="MS Mincho"/>
                          <a:cs typeface="Times New Roman" panose="02020603050405020304" pitchFamily="18" charset="0"/>
                        </a:rPr>
                        <a:t>Silvicoltura e utilizzazioni forestali</a:t>
                      </a:r>
                      <a:endParaRPr lang="it-IT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814" marR="418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10526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Valorizzazione e commercializzazione dei prodotti agricoli del territorio</a:t>
                      </a:r>
                      <a:endParaRPr lang="it-IT" sz="12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814" marR="418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effectLst/>
                          <a:latin typeface="Times New Roman" panose="02020603050405020304" pitchFamily="18" charset="0"/>
                          <a:ea typeface="MS Mincho"/>
                          <a:cs typeface="Times New Roman" panose="02020603050405020304" pitchFamily="18" charset="0"/>
                        </a:rPr>
                        <a:t>Tecniche di allevamento vegetale ed animale</a:t>
                      </a:r>
                      <a:endParaRPr lang="it-IT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effectLst/>
                          <a:latin typeface="Times New Roman" panose="02020603050405020304" pitchFamily="18" charset="0"/>
                          <a:ea typeface="MS Mincho"/>
                          <a:cs typeface="Times New Roman" panose="02020603050405020304" pitchFamily="18" charset="0"/>
                        </a:rPr>
                        <a:t>Economia agraria e dello sviluppo territoriale</a:t>
                      </a:r>
                      <a:endParaRPr lang="it-IT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effectLst/>
                          <a:latin typeface="Times New Roman" panose="02020603050405020304" pitchFamily="18" charset="0"/>
                          <a:ea typeface="MS Mincho"/>
                          <a:cs typeface="Times New Roman" panose="02020603050405020304" pitchFamily="18" charset="0"/>
                        </a:rPr>
                        <a:t>Valorizzazione delle attività produttive e legislazione nazionale e comunitaria</a:t>
                      </a:r>
                      <a:r>
                        <a:rPr lang="it-IT" sz="12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</a:t>
                      </a:r>
                      <a:endParaRPr lang="it-IT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814" marR="418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9029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SERVIZI</a:t>
                      </a:r>
                      <a:endParaRPr lang="it-IT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SOCIO-SANITARI</a:t>
                      </a:r>
                      <a:endParaRPr lang="it-IT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814" marR="418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it-IT" sz="12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814" marR="418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it-IT" sz="12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814" marR="418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effectLst/>
                          <a:latin typeface="Times New Roman" panose="02020603050405020304" pitchFamily="18" charset="0"/>
                          <a:ea typeface="MS Mincho"/>
                          <a:cs typeface="Times New Roman" panose="02020603050405020304" pitchFamily="18" charset="0"/>
                        </a:rPr>
                        <a:t>Igiene e cultura medico-sanitaria </a:t>
                      </a:r>
                      <a:endParaRPr lang="it-IT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effectLst/>
                          <a:latin typeface="Times New Roman" panose="02020603050405020304" pitchFamily="18" charset="0"/>
                          <a:ea typeface="MS Mincho"/>
                          <a:cs typeface="Times New Roman" panose="02020603050405020304" pitchFamily="18" charset="0"/>
                        </a:rPr>
                        <a:t>Psicologia generale ed applicata</a:t>
                      </a:r>
                      <a:endParaRPr lang="it-IT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814" marR="418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9029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Arti ausiliarie delle professioni sanitarie Ottico</a:t>
                      </a:r>
                      <a:endParaRPr lang="it-IT" sz="12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814" marR="418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it-IT" sz="12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814" marR="418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effectLst/>
                          <a:latin typeface="Times New Roman" panose="02020603050405020304" pitchFamily="18" charset="0"/>
                          <a:ea typeface="MS Mincho"/>
                          <a:cs typeface="Times New Roman" panose="02020603050405020304" pitchFamily="18" charset="0"/>
                        </a:rPr>
                        <a:t>Discipline sanitarie (Anatomia, fisiopatologia oculare e Igiene)</a:t>
                      </a:r>
                      <a:endParaRPr lang="it-IT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effectLst/>
                          <a:latin typeface="Times New Roman" panose="02020603050405020304" pitchFamily="18" charset="0"/>
                          <a:ea typeface="MS Mincho"/>
                          <a:cs typeface="Times New Roman" panose="02020603050405020304" pitchFamily="18" charset="0"/>
                        </a:rPr>
                        <a:t>Ottica, Ottica applicata</a:t>
                      </a:r>
                      <a:endParaRPr lang="it-IT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effectLst/>
                          <a:latin typeface="Times New Roman" panose="02020603050405020304" pitchFamily="18" charset="0"/>
                          <a:ea typeface="MS Mincho"/>
                          <a:cs typeface="Times New Roman" panose="02020603050405020304" pitchFamily="18" charset="0"/>
                        </a:rPr>
                        <a:t>Esercitazioni di optometria </a:t>
                      </a:r>
                      <a:endParaRPr lang="it-IT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814" marR="418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9029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Arti ausiliarie delle professioni sanitarie Odontotecnico</a:t>
                      </a:r>
                      <a:endParaRPr lang="it-IT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814" marR="418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effectLst/>
                          <a:latin typeface="Times New Roman" panose="02020603050405020304" pitchFamily="18" charset="0"/>
                          <a:ea typeface="MS Mincho"/>
                          <a:cs typeface="Times New Roman" panose="02020603050405020304" pitchFamily="18" charset="0"/>
                        </a:rPr>
                        <a:t>Esercitazioni di laboratorio  di  odontotecnica</a:t>
                      </a:r>
                      <a:endParaRPr lang="it-IT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effectLst/>
                          <a:latin typeface="Times New Roman" panose="02020603050405020304" pitchFamily="18" charset="0"/>
                          <a:ea typeface="MS Mincho"/>
                          <a:cs typeface="Times New Roman" panose="02020603050405020304" pitchFamily="18" charset="0"/>
                        </a:rPr>
                        <a:t>Scienze dei materiali dentali e  laboratorio </a:t>
                      </a:r>
                      <a:endParaRPr lang="it-IT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814" marR="418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Titolo 5"/>
          <p:cNvSpPr>
            <a:spLocks noGrp="1"/>
          </p:cNvSpPr>
          <p:nvPr>
            <p:ph type="title"/>
          </p:nvPr>
        </p:nvSpPr>
        <p:spPr>
          <a:xfrm rot="-5400000">
            <a:off x="-3168861" y="3320988"/>
            <a:ext cx="6840760" cy="432048"/>
          </a:xfrm>
        </p:spPr>
        <p:txBody>
          <a:bodyPr>
            <a:normAutofit fontScale="90000"/>
          </a:bodyPr>
          <a:lstStyle/>
          <a:p>
            <a:pPr algn="ctr"/>
            <a:r>
              <a:rPr lang="it-IT" dirty="0" smtClean="0"/>
              <a:t>Istituti Professionali</a:t>
            </a:r>
            <a:endParaRPr lang="it-IT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3DEBA-03A0-473E-8C14-0AB78CDB11CB}" type="slidenum">
              <a:rPr lang="it-IT" smtClean="0"/>
              <a:t>49</a:t>
            </a:fld>
            <a:endParaRPr lang="it-IT"/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Ispettore Tecnico prof. Francesco Sicolo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30944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64672"/>
          </a:xfrm>
        </p:spPr>
        <p:txBody>
          <a:bodyPr>
            <a:noAutofit/>
          </a:bodyPr>
          <a:lstStyle/>
          <a:p>
            <a:pPr algn="ctr"/>
            <a:r>
              <a:rPr lang="it-IT" sz="3600" dirty="0" smtClean="0"/>
              <a:t>Verso un esame di Stato…(in)competente!</a:t>
            </a:r>
            <a:endParaRPr lang="it-IT" sz="3600" dirty="0"/>
          </a:p>
        </p:txBody>
      </p:sp>
      <p:sp>
        <p:nvSpPr>
          <p:cNvPr id="5" name="Rettangolo 4"/>
          <p:cNvSpPr/>
          <p:nvPr/>
        </p:nvSpPr>
        <p:spPr>
          <a:xfrm>
            <a:off x="755576" y="1484784"/>
            <a:ext cx="59046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i="1" dirty="0" smtClean="0"/>
              <a:t>Maurizio </a:t>
            </a:r>
            <a:r>
              <a:rPr lang="it-IT" i="1" dirty="0" err="1"/>
              <a:t>Tiriticco</a:t>
            </a:r>
            <a:r>
              <a:rPr lang="it-IT" i="1" dirty="0"/>
              <a:t>, </a:t>
            </a:r>
            <a:r>
              <a:rPr lang="it-IT" i="1" dirty="0">
                <a:hlinkClick r:id="rId2"/>
              </a:rPr>
              <a:t>Educazione &amp; Scuola</a:t>
            </a:r>
            <a:r>
              <a:rPr lang="it-IT" i="1" dirty="0"/>
              <a:t> 27.3.2015</a:t>
            </a:r>
            <a:endParaRPr lang="it-IT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755576" y="2132856"/>
            <a:ext cx="80648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…..</a:t>
            </a:r>
          </a:p>
          <a:p>
            <a:r>
              <a:rPr lang="it-IT" dirty="0" smtClean="0"/>
              <a:t>…..Mentre </a:t>
            </a:r>
            <a:r>
              <a:rPr lang="it-IT" dirty="0"/>
              <a:t>la </a:t>
            </a:r>
            <a:r>
              <a:rPr lang="it-IT" dirty="0" smtClean="0"/>
              <a:t>C.M. n. 3/2015, </a:t>
            </a:r>
            <a:r>
              <a:rPr lang="it-IT" dirty="0"/>
              <a:t>i suoi allegati e i suoi modelli per la certificazione delle competenze da effettuare alla fine della scuola primaria e del primo ciclo di istruzione stanno agitando gli insegnanti dei nostri istituti comprensivi, </a:t>
            </a:r>
            <a:r>
              <a:rPr lang="it-IT" dirty="0" smtClean="0"/>
              <a:t>…..</a:t>
            </a:r>
          </a:p>
        </p:txBody>
      </p:sp>
      <p:sp>
        <p:nvSpPr>
          <p:cNvPr id="11" name="Rettangolo 10"/>
          <p:cNvSpPr/>
          <p:nvPr/>
        </p:nvSpPr>
        <p:spPr>
          <a:xfrm>
            <a:off x="755576" y="3886925"/>
            <a:ext cx="77768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it-IT" dirty="0" smtClean="0"/>
              <a:t>…..</a:t>
            </a:r>
            <a:r>
              <a:rPr lang="it-IT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sulle </a:t>
            </a:r>
            <a:r>
              <a:rPr lang="it-IT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competenze da accertare e da certificare alla fine del secondo ciclo di istruzione tutto tace.</a:t>
            </a:r>
            <a:r>
              <a:rPr lang="it-IT" u="sng" dirty="0"/>
              <a:t> </a:t>
            </a:r>
            <a:r>
              <a:rPr lang="it-IT" dirty="0">
                <a:solidFill>
                  <a:prstClr val="black"/>
                </a:solidFill>
              </a:rPr>
              <a:t>(?!)</a:t>
            </a:r>
            <a:endParaRPr lang="it-IT" u="sng" dirty="0">
              <a:solidFill>
                <a:prstClr val="black"/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3DEBA-03A0-473E-8C14-0AB78CDB11CB}" type="slidenum">
              <a:rPr lang="it-IT" smtClean="0"/>
              <a:t>5</a:t>
            </a:fld>
            <a:endParaRPr lang="it-IT"/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Ispettore Tecnico prof. Francesco Sicolo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9565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iterate type="wd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2419480"/>
              </p:ext>
            </p:extLst>
          </p:nvPr>
        </p:nvGraphicFramePr>
        <p:xfrm>
          <a:off x="539552" y="1053182"/>
          <a:ext cx="8136904" cy="5696629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1296144"/>
                <a:gridCol w="2246314"/>
                <a:gridCol w="2297223"/>
                <a:gridCol w="2297223"/>
              </a:tblGrid>
              <a:tr h="621147"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SERVIZI per L’ENOGASTRO-</a:t>
                      </a:r>
                      <a:endParaRPr lang="it-IT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NOMIA e L’OSPITALITA’ ALBERGHIERA</a:t>
                      </a:r>
                      <a:endParaRPr lang="it-IT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27" marR="485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Enogastronomia</a:t>
                      </a:r>
                      <a:endParaRPr lang="it-IT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27" marR="485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it-IT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27" marR="485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Scienza e Cultura dell’Alimentazione</a:t>
                      </a:r>
                      <a:endParaRPr lang="it-IT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300"/>
                        </a:spcAft>
                      </a:pPr>
                      <a:r>
                        <a:rPr lang="it-IT" sz="1200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Laboratorio di Servizi enogastronomici – Settore Cucina</a:t>
                      </a:r>
                      <a:endParaRPr lang="it-IT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27" marR="485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523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Prodotti dolciari artigianali ed industriali</a:t>
                      </a:r>
                      <a:endParaRPr lang="it-IT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27" marR="485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Scienza e cultura dell’alimentazione, analisi e controlli microbiologici dei prodotti alimentari</a:t>
                      </a:r>
                      <a:endParaRPr lang="it-IT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Laboratorio di servizi enogastronomici - settore pasticceria</a:t>
                      </a:r>
                      <a:endParaRPr lang="it-IT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300"/>
                        </a:spcAft>
                      </a:pPr>
                      <a:r>
                        <a:rPr lang="it-IT" sz="1200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Tecniche di organizzazione e gestione dei processi produttivi </a:t>
                      </a:r>
                      <a:endParaRPr lang="it-IT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27" marR="485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1147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Servizi di sala e di vendita</a:t>
                      </a:r>
                      <a:endParaRPr lang="it-IT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27" marR="485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it-IT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27" marR="485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Scienza e Cultura dell’Alimentazione</a:t>
                      </a:r>
                      <a:endParaRPr lang="it-IT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300"/>
                        </a:spcAft>
                      </a:pPr>
                      <a:r>
                        <a:rPr lang="it-IT" sz="1200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Laboratorio di Servizi enogastronomici – Settore Sala e Vendita</a:t>
                      </a:r>
                      <a:r>
                        <a:rPr lang="it-IT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it-IT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27" marR="485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4356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Accoglienza turistica</a:t>
                      </a:r>
                      <a:endParaRPr lang="it-IT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27" marR="485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Diritto e tecniche amministrative della struttura ricettiva </a:t>
                      </a:r>
                      <a:endParaRPr lang="it-IT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300"/>
                        </a:spcAft>
                      </a:pPr>
                      <a:r>
                        <a:rPr lang="it-IT" sz="1200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Laboratorio di servizi di accoglienza turistica</a:t>
                      </a:r>
                      <a:endParaRPr lang="it-IT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300"/>
                        </a:spcAft>
                      </a:pPr>
                      <a:r>
                        <a:rPr lang="it-IT" sz="1200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 </a:t>
                      </a:r>
                      <a:endParaRPr lang="it-IT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300"/>
                        </a:spcAft>
                      </a:pPr>
                      <a:r>
                        <a:rPr lang="it-IT" sz="1200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Lingua inglese o seconda lingua straniera</a:t>
                      </a:r>
                      <a:endParaRPr lang="it-IT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300"/>
                        </a:spcAft>
                      </a:pPr>
                      <a:r>
                        <a:rPr lang="it-IT" sz="1200" b="1" u="none" strike="noStrike" dirty="0">
                          <a:solidFill>
                            <a:srgbClr val="008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it-IT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27" marR="485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633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SERVIZI COMMERCIALI</a:t>
                      </a:r>
                      <a:endParaRPr lang="it-IT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27" marR="485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it-IT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27" marR="485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it-IT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27" marR="485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200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Tecniche professionali dei servizi commerciali</a:t>
                      </a:r>
                      <a:endParaRPr lang="it-IT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27" marR="485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6449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Promozione commerciale e pubblicitaria</a:t>
                      </a:r>
                      <a:endParaRPr lang="it-IT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27" marR="485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200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Tecniche professionali dei servizi commerciali pubblicitari</a:t>
                      </a:r>
                      <a:endParaRPr lang="it-IT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27" marR="485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4" name="Tabel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7914738"/>
              </p:ext>
            </p:extLst>
          </p:nvPr>
        </p:nvGraphicFramePr>
        <p:xfrm>
          <a:off x="539553" y="724375"/>
          <a:ext cx="8136902" cy="245364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1296143"/>
                <a:gridCol w="2232248"/>
                <a:gridCol w="2304256"/>
                <a:gridCol w="2304255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 i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Indirizzo</a:t>
                      </a:r>
                      <a:endParaRPr lang="it-IT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 i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Articolazioni</a:t>
                      </a:r>
                      <a:endParaRPr lang="it-IT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 i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Opzioni</a:t>
                      </a:r>
                      <a:endParaRPr lang="it-IT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 i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Discipline caratterizzanti</a:t>
                      </a:r>
                      <a:endParaRPr lang="it-IT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Tabel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6367120"/>
              </p:ext>
            </p:extLst>
          </p:nvPr>
        </p:nvGraphicFramePr>
        <p:xfrm>
          <a:off x="539552" y="-27384"/>
          <a:ext cx="8136903" cy="656590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8136903"/>
              </a:tblGrid>
              <a:tr h="3390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i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ISTITUTI PROFESSIONALI</a:t>
                      </a: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3175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i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Settore</a:t>
                      </a:r>
                      <a:r>
                        <a:rPr lang="it-IT" sz="12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SERVIZI</a:t>
                      </a: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</a:tbl>
          </a:graphicData>
        </a:graphic>
      </p:graphicFrame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3DEBA-03A0-473E-8C14-0AB78CDB11CB}" type="slidenum">
              <a:rPr lang="it-IT" smtClean="0"/>
              <a:t>50</a:t>
            </a:fld>
            <a:endParaRPr lang="it-IT"/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Ispettore Tecnico prof. Francesco Sicolo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33259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1473610"/>
              </p:ext>
            </p:extLst>
          </p:nvPr>
        </p:nvGraphicFramePr>
        <p:xfrm>
          <a:off x="395536" y="260648"/>
          <a:ext cx="8424936" cy="6587811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1457371"/>
                <a:gridCol w="1133243"/>
                <a:gridCol w="2917161"/>
                <a:gridCol w="2917161"/>
              </a:tblGrid>
              <a:tr h="253503">
                <a:tc gridSpan="4"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 i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ISTITUTI PROFESSIONALI</a:t>
                      </a:r>
                    </a:p>
                  </a:txBody>
                  <a:tcPr marL="37471" marR="374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237363">
                <a:tc gridSpan="4"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 i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Settore INDUSTRIA E ARTIGIANATO</a:t>
                      </a:r>
                    </a:p>
                  </a:txBody>
                  <a:tcPr marL="37471" marR="374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3144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i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Indirizzo</a:t>
                      </a:r>
                      <a:endParaRPr lang="it-IT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71" marR="374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i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Articolazioni</a:t>
                      </a:r>
                      <a:endParaRPr lang="it-IT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71" marR="374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i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Opzioni</a:t>
                      </a:r>
                      <a:endParaRPr lang="it-IT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71" marR="374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i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Discipline caratterizzanti</a:t>
                      </a:r>
                      <a:endParaRPr lang="it-IT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71" marR="374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3373">
                <a:tc row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PRODUZIONI INDUSTRIALI e ARTIGIANALI</a:t>
                      </a:r>
                      <a:endParaRPr lang="it-IT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71" marR="374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Industria</a:t>
                      </a:r>
                      <a:endParaRPr lang="it-IT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it-IT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71" marR="374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it-IT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71" marR="374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Tecnologie applicate ai materiali e ai processi produttivi </a:t>
                      </a:r>
                      <a:endParaRPr lang="it-IT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Tecniche di produzione e di organizzazione</a:t>
                      </a:r>
                      <a:endParaRPr lang="it-IT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Tecniche di gestione-conduzione di macchine e impianti</a:t>
                      </a:r>
                      <a:endParaRPr lang="it-IT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71" marR="374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0601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Arredi e forniture di interni</a:t>
                      </a:r>
                      <a:endParaRPr lang="it-IT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71" marR="374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Laboratori tecnologici ed esercitazioni</a:t>
                      </a:r>
                      <a:endParaRPr lang="it-IT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Tecniche di produzione e di organizzazione</a:t>
                      </a:r>
                      <a:endParaRPr lang="it-IT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Disegno professionale e visualizzazioni digitali</a:t>
                      </a:r>
                      <a:endParaRPr lang="it-IT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it-IT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71" marR="374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1687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Produzioni audiovisive</a:t>
                      </a:r>
                      <a:endParaRPr lang="it-IT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71" marR="374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Linguaggi e tecniche della progettazione e comunicazione audiovisiva</a:t>
                      </a:r>
                      <a:endParaRPr lang="it-IT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71" marR="374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4457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Artigianato</a:t>
                      </a:r>
                      <a:endParaRPr lang="it-IT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it-IT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71" marR="374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it-IT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71" marR="374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it-IT" sz="1200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Progettazione e  realizzazione del prodotto</a:t>
                      </a:r>
                      <a:endParaRPr lang="it-IT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71" marR="374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8915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Produzioni tessili sartoriali</a:t>
                      </a:r>
                      <a:endParaRPr lang="it-IT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71" marR="374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Laboratori tecnologici ed esercitazioni tessili - abbigliamento </a:t>
                      </a:r>
                      <a:endParaRPr lang="it-IT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Progettazione tessile -abbigliamento, moda e costume</a:t>
                      </a:r>
                      <a:endParaRPr lang="it-IT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71" marR="374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1687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Produzioni artigianali del territorio</a:t>
                      </a:r>
                      <a:endParaRPr lang="it-IT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71" marR="374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Progettazione e realizzazione del prodotto</a:t>
                      </a:r>
                      <a:endParaRPr lang="it-IT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it-IT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71" marR="374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6043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MANUTENZIONE ed ASSISTENZA TECNICA</a:t>
                      </a:r>
                      <a:endParaRPr lang="it-IT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it-IT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71" marR="374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it-IT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71" marR="374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it-IT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71" marR="374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Tecnologie e tecniche di installazione e di manutenzione</a:t>
                      </a:r>
                      <a:endParaRPr lang="it-IT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71" marR="374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8915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Apparati, impianti e servizi tecnici industriali e civili</a:t>
                      </a:r>
                      <a:endParaRPr lang="it-IT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71" marR="374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Tecnologie e tecniche di installazione e di manutenzione di apparati e impianti civili e industriali</a:t>
                      </a:r>
                      <a:endParaRPr lang="it-IT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71" marR="374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1687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Manutenzione dei mezzi di trasporto</a:t>
                      </a:r>
                      <a:endParaRPr lang="it-IT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71" marR="374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Tecnologie e tecniche di diagnostica e manutenzione dei mezzi di trasporto</a:t>
                      </a:r>
                      <a:endParaRPr lang="it-IT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71" marR="374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3DEBA-03A0-473E-8C14-0AB78CDB11CB}" type="slidenum">
              <a:rPr lang="it-IT" smtClean="0"/>
              <a:t>51</a:t>
            </a:fld>
            <a:endParaRPr lang="it-IT"/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Ispettore Tecnico prof. Francesco Sicolo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34090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3DEBA-03A0-473E-8C14-0AB78CDB11CB}" type="slidenum">
              <a:rPr lang="it-IT" smtClean="0"/>
              <a:t>52</a:t>
            </a:fld>
            <a:endParaRPr lang="it-IT"/>
          </a:p>
        </p:txBody>
      </p:sp>
      <p:sp>
        <p:nvSpPr>
          <p:cNvPr id="3" name="CasellaDiTesto 2"/>
          <p:cNvSpPr txBox="1"/>
          <p:nvPr/>
        </p:nvSpPr>
        <p:spPr>
          <a:xfrm>
            <a:off x="1763688" y="2492896"/>
            <a:ext cx="5976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Grazie.</a:t>
            </a:r>
            <a:endParaRPr lang="it-IT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611560" y="3789040"/>
            <a:ext cx="763284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Le attività, secondo l’allegato alla nota 2748 del 10 marzo 2015 dell’</a:t>
            </a:r>
            <a:r>
              <a:rPr lang="it-IT" dirty="0" err="1" smtClean="0"/>
              <a:t>Uff.V</a:t>
            </a:r>
            <a:r>
              <a:rPr lang="it-IT" dirty="0" smtClean="0"/>
              <a:t> dell’USR Puglia, proseguono avendo come tema:</a:t>
            </a:r>
          </a:p>
          <a:p>
            <a:endParaRPr lang="it-IT" dirty="0"/>
          </a:p>
          <a:p>
            <a:r>
              <a:rPr lang="it-IT" dirty="0" smtClean="0"/>
              <a:t>Le competenze al termine del percorso di studio secondo le Indicazioni Nazionali e Le linee Guida:</a:t>
            </a:r>
          </a:p>
          <a:p>
            <a:pPr marL="2114550" lvl="4" indent="-285750">
              <a:buFont typeface="Arial" panose="020B0604020202020204" pitchFamily="34" charset="0"/>
              <a:buChar char="•"/>
            </a:pPr>
            <a:r>
              <a:rPr lang="it-IT" dirty="0" smtClean="0"/>
              <a:t>Simulazioni delle seconde prove</a:t>
            </a:r>
          </a:p>
          <a:p>
            <a:pPr marL="2114550" lvl="4" indent="-285750">
              <a:buFont typeface="Arial" panose="020B0604020202020204" pitchFamily="34" charset="0"/>
              <a:buChar char="•"/>
            </a:pPr>
            <a:r>
              <a:rPr lang="it-IT" dirty="0" smtClean="0"/>
              <a:t>Rubriche di valutazione</a:t>
            </a:r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Ispettore Tecnico prof. Francesco Sicolo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58508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467544" y="692696"/>
            <a:ext cx="806489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…..</a:t>
            </a:r>
          </a:p>
          <a:p>
            <a:r>
              <a:rPr lang="it-IT" dirty="0" smtClean="0"/>
              <a:t>Eppure </a:t>
            </a:r>
            <a:r>
              <a:rPr lang="it-IT" u="sng" dirty="0" smtClean="0"/>
              <a:t>le competenze </a:t>
            </a:r>
            <a:r>
              <a:rPr lang="it-IT" dirty="0" smtClean="0"/>
              <a:t>terminali del secondo ciclo nelle </a:t>
            </a:r>
            <a:r>
              <a:rPr lang="it-IT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Linee Guida </a:t>
            </a:r>
            <a:r>
              <a:rPr lang="it-IT" dirty="0" smtClean="0"/>
              <a:t>(vedi i DD.PP.RR. </a:t>
            </a:r>
            <a:r>
              <a:rPr lang="it-IT" dirty="0" err="1"/>
              <a:t>n</a:t>
            </a:r>
            <a:r>
              <a:rPr lang="it-IT" dirty="0" err="1" smtClean="0"/>
              <a:t>n</a:t>
            </a:r>
            <a:r>
              <a:rPr lang="it-IT" dirty="0" smtClean="0"/>
              <a:t>. 87-88/2010) dei Professionali e dei Tecnici </a:t>
            </a:r>
            <a:r>
              <a:rPr lang="it-IT" u="sng" dirty="0" smtClean="0"/>
              <a:t>sono chiaramente descritte</a:t>
            </a:r>
            <a:r>
              <a:rPr lang="it-IT" dirty="0" smtClean="0"/>
              <a:t>, anche se distinte per disciplina, con i rispettivi profili e i risultati di apprendimento nelle rispettive </a:t>
            </a:r>
            <a:r>
              <a:rPr lang="it-IT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Tabelle allegate</a:t>
            </a:r>
            <a:r>
              <a:rPr lang="it-IT" dirty="0" smtClean="0"/>
              <a:t>.</a:t>
            </a:r>
            <a:endParaRPr lang="it-IT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481186" y="2348880"/>
            <a:ext cx="812326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…..</a:t>
            </a:r>
          </a:p>
          <a:p>
            <a:r>
              <a:rPr lang="it-IT" dirty="0" smtClean="0"/>
              <a:t>Per quanto riguarda le competenze disciplinari, di cui alle </a:t>
            </a:r>
            <a:r>
              <a:rPr lang="it-IT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"Indicazioni Nazionali"</a:t>
            </a:r>
            <a:r>
              <a:rPr lang="it-IT" dirty="0" smtClean="0"/>
              <a:t> per i licei (vedi il D.P.R. n. 89/2010) i risultati di apprendimento comuni a tutti i percorsi liceali sono opportunamente </a:t>
            </a:r>
            <a:r>
              <a:rPr lang="it-IT" i="1" dirty="0" smtClean="0"/>
              <a:t>enfatizzati</a:t>
            </a:r>
            <a:r>
              <a:rPr lang="it-IT" dirty="0" smtClean="0"/>
              <a:t> nell’</a:t>
            </a:r>
            <a:r>
              <a:rPr lang="it-IT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Allegato A</a:t>
            </a:r>
            <a:r>
              <a:rPr lang="it-IT" dirty="0" smtClean="0"/>
              <a:t>, distinti in 5 aree :  </a:t>
            </a:r>
            <a:r>
              <a:rPr lang="it-IT" dirty="0"/>
              <a:t>metodologica; logico-argomentativa; linguistica e comunicativa; storico-umanistica; scientifica, matematica e tecnologica. </a:t>
            </a:r>
            <a:endParaRPr lang="it-IT" dirty="0" smtClean="0"/>
          </a:p>
          <a:p>
            <a:r>
              <a:rPr lang="it-IT" dirty="0" smtClean="0"/>
              <a:t>Ogni </a:t>
            </a:r>
            <a:r>
              <a:rPr lang="it-IT" dirty="0"/>
              <a:t>area è scandita negli opportuni indicatori. </a:t>
            </a:r>
          </a:p>
        </p:txBody>
      </p:sp>
      <p:sp>
        <p:nvSpPr>
          <p:cNvPr id="7" name="Rettangolo 6"/>
          <p:cNvSpPr/>
          <p:nvPr/>
        </p:nvSpPr>
        <p:spPr>
          <a:xfrm>
            <a:off x="481186" y="4653136"/>
            <a:ext cx="812326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/>
              <a:t>Una lettura di questi indicatori </a:t>
            </a:r>
            <a:r>
              <a:rPr lang="it-IT" dirty="0" smtClean="0"/>
              <a:t>conduce i </a:t>
            </a:r>
            <a:r>
              <a:rPr lang="it-IT" dirty="0"/>
              <a:t>docenti e i commissari d’esame a predisporre i criteri e i modi delle </a:t>
            </a:r>
            <a:r>
              <a:rPr lang="it-IT" dirty="0" smtClean="0"/>
              <a:t>verifiche e </a:t>
            </a:r>
            <a:r>
              <a:rPr lang="it-IT" dirty="0"/>
              <a:t>soprattutto in sede di colloquio che, com’è noto, è rigorosamente multidisciplinare.</a:t>
            </a:r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3DEBA-03A0-473E-8C14-0AB78CDB11CB}" type="slidenum">
              <a:rPr lang="it-IT" smtClean="0"/>
              <a:t>6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Ispettore Tecnico prof. Francesco Sicolo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83535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419099" y="188640"/>
            <a:ext cx="8305800" cy="564672"/>
          </a:xfrm>
        </p:spPr>
        <p:txBody>
          <a:bodyPr>
            <a:normAutofit fontScale="90000"/>
          </a:bodyPr>
          <a:lstStyle/>
          <a:p>
            <a:pPr algn="ctr"/>
            <a:r>
              <a:rPr lang="it-IT" dirty="0" smtClean="0"/>
              <a:t>Un passo indietro</a:t>
            </a:r>
            <a:endParaRPr lang="it-IT" dirty="0"/>
          </a:p>
        </p:txBody>
      </p:sp>
      <p:sp>
        <p:nvSpPr>
          <p:cNvPr id="5" name="Rettangolo 4"/>
          <p:cNvSpPr/>
          <p:nvPr/>
        </p:nvSpPr>
        <p:spPr>
          <a:xfrm>
            <a:off x="1115616" y="620688"/>
            <a:ext cx="66967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b="1" dirty="0">
                <a:hlinkClick r:id="rId2"/>
              </a:rPr>
              <a:t/>
            </a:r>
            <a:br>
              <a:rPr lang="it-IT" b="1" dirty="0">
                <a:hlinkClick r:id="rId2"/>
              </a:rPr>
            </a:br>
            <a:r>
              <a:rPr lang="it-IT" b="1" dirty="0">
                <a:hlinkClick r:id="rId2"/>
              </a:rPr>
              <a:t>Legge 425/97 (Riforma Esami di Maturità)</a:t>
            </a:r>
            <a:endParaRPr lang="it-IT" dirty="0"/>
          </a:p>
          <a:p>
            <a:pPr algn="ctr"/>
            <a:r>
              <a:rPr lang="it-IT" b="1" dirty="0">
                <a:hlinkClick r:id="rId3"/>
              </a:rPr>
              <a:t>DPR 323/98 (Regolamento Esami conclusivi)</a:t>
            </a:r>
            <a:endParaRPr lang="it-IT" dirty="0"/>
          </a:p>
          <a:p>
            <a:r>
              <a:rPr lang="it-IT" dirty="0"/>
              <a:t> </a:t>
            </a:r>
          </a:p>
        </p:txBody>
      </p:sp>
      <p:sp>
        <p:nvSpPr>
          <p:cNvPr id="6" name="Rettangolo 5"/>
          <p:cNvSpPr/>
          <p:nvPr/>
        </p:nvSpPr>
        <p:spPr>
          <a:xfrm>
            <a:off x="539552" y="1628800"/>
            <a:ext cx="8064895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600" dirty="0"/>
              <a:t>L' "Esame di Stato" costituisce un elemento di forte novità per la scuola secondaria e riveste una grande importanza nel processo di riforma complessiva che gradualmente sta investendo il mondo della formazione nel nostro paese. </a:t>
            </a:r>
            <a:endParaRPr lang="it-IT" sz="1600" dirty="0" smtClean="0"/>
          </a:p>
          <a:p>
            <a:endParaRPr lang="it-IT" sz="1600" dirty="0"/>
          </a:p>
          <a:p>
            <a:endParaRPr lang="it-IT" sz="1600" dirty="0"/>
          </a:p>
          <a:p>
            <a:r>
              <a:rPr lang="it-IT" sz="1600" dirty="0"/>
              <a:t>Gli "esami di stato conclusivi dei corsi di studio di istruzione secondaria superiore" hanno un impianto sostanzialmente innovativo ed, inoltre, più equo, più oggettivo, più rigoroso e trasparente del passato. </a:t>
            </a:r>
            <a:endParaRPr lang="it-IT" sz="1600" dirty="0" smtClean="0"/>
          </a:p>
          <a:p>
            <a:endParaRPr lang="it-IT" sz="1600" dirty="0" smtClean="0"/>
          </a:p>
          <a:p>
            <a:endParaRPr lang="it-IT" sz="1600" dirty="0" smtClean="0"/>
          </a:p>
          <a:p>
            <a:r>
              <a:rPr lang="it-IT" sz="1600" dirty="0" smtClean="0"/>
              <a:t>Essi </a:t>
            </a:r>
            <a:r>
              <a:rPr lang="it-IT" sz="1600" dirty="0"/>
              <a:t>sono un appuntamento che influenzerà sin da quest'anno la programmazione, la didattica e le scadenze </a:t>
            </a:r>
            <a:r>
              <a:rPr lang="it-IT" sz="1600" dirty="0" smtClean="0"/>
              <a:t>scolastiche……</a:t>
            </a:r>
            <a:endParaRPr lang="it-IT" sz="1600" dirty="0"/>
          </a:p>
        </p:txBody>
      </p:sp>
      <p:sp>
        <p:nvSpPr>
          <p:cNvPr id="7" name="Rettangolo 6"/>
          <p:cNvSpPr/>
          <p:nvPr/>
        </p:nvSpPr>
        <p:spPr>
          <a:xfrm>
            <a:off x="539552" y="5139189"/>
            <a:ext cx="784887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 novità dell'esame verranno introdotte gradualmente</a:t>
            </a:r>
            <a:r>
              <a:rPr lang="it-IT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nel rispetto dei ritmi e dei tempi propri dell'apprendimento. </a:t>
            </a:r>
            <a:r>
              <a:rPr lang="it-IT" sz="14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Nei primi due anni l'esame sarà in fase di rodaggio</a:t>
            </a:r>
            <a:r>
              <a:rPr lang="it-IT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it-IT" sz="1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 dispositivi attivati progressivamente per facilitare al massimo l'avvio della </a:t>
            </a:r>
            <a:r>
              <a:rPr lang="it-IT" sz="1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riforma…</a:t>
            </a:r>
            <a:endParaRPr lang="it-IT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3DEBA-03A0-473E-8C14-0AB78CDB11CB}" type="slidenum">
              <a:rPr lang="it-IT" smtClean="0"/>
              <a:t>7</a:t>
            </a:fld>
            <a:endParaRPr lang="it-IT"/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Ispettore Tecnico prof. Francesco Sicolo</a:t>
            </a:r>
            <a:endParaRPr lang="it-IT"/>
          </a:p>
        </p:txBody>
      </p:sp>
      <p:sp>
        <p:nvSpPr>
          <p:cNvPr id="8" name="CasellaDiTesto 7"/>
          <p:cNvSpPr txBox="1"/>
          <p:nvPr/>
        </p:nvSpPr>
        <p:spPr>
          <a:xfrm>
            <a:off x="827584" y="6093296"/>
            <a:ext cx="7560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/>
              <a:t>n.b.</a:t>
            </a:r>
            <a:r>
              <a:rPr lang="it-IT" dirty="0" smtClean="0"/>
              <a:t>: i passi precedenti sono ripresi dai documenti ministeriali dell’epoca.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175883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pPr algn="ctr"/>
            <a:r>
              <a:rPr lang="it-IT" sz="2400" dirty="0" smtClean="0"/>
              <a:t>Legge n. 425 del 10 dicembre 1997</a:t>
            </a:r>
            <a:endParaRPr lang="it-IT" sz="2400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1475656" y="112474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/>
              <a:t>Disposizioni per la riforma degli esami di Stato conclusivi  dei corsi di studio di istruzione secondaria superiore</a:t>
            </a:r>
            <a:endParaRPr lang="it-IT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1038410" y="2420888"/>
            <a:ext cx="7128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/>
              <a:t>Art. 6  </a:t>
            </a:r>
            <a:r>
              <a:rPr lang="it-IT" b="1" dirty="0" smtClean="0"/>
              <a:t>Certificazioni</a:t>
            </a:r>
            <a:endParaRPr lang="it-IT" b="1" dirty="0"/>
          </a:p>
        </p:txBody>
      </p:sp>
      <p:sp>
        <p:nvSpPr>
          <p:cNvPr id="6" name="Rettangolo 5"/>
          <p:cNvSpPr/>
          <p:nvPr/>
        </p:nvSpPr>
        <p:spPr>
          <a:xfrm>
            <a:off x="1038410" y="2996952"/>
            <a:ext cx="727800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dirty="0"/>
              <a:t>1</a:t>
            </a:r>
            <a:r>
              <a:rPr lang="it-IT" dirty="0" smtClean="0"/>
              <a:t>. Il </a:t>
            </a:r>
            <a:r>
              <a:rPr lang="it-IT" dirty="0"/>
              <a:t>rilascio e il contenuto delle </a:t>
            </a:r>
            <a:r>
              <a:rPr lang="it-IT" b="1" dirty="0"/>
              <a:t>certificazioni di promozione, di idoneità e di superamento dell'esame di Stato </a:t>
            </a:r>
            <a:r>
              <a:rPr lang="it-IT" dirty="0"/>
              <a:t>sono </a:t>
            </a:r>
            <a:r>
              <a:rPr lang="it-IT" dirty="0" smtClean="0"/>
              <a:t>ridisciplinati </a:t>
            </a:r>
            <a:r>
              <a:rPr lang="it-IT" dirty="0"/>
              <a:t>in armonia con le nuove disposizioni al fine di dare trasparenza alle </a:t>
            </a:r>
            <a:r>
              <a:rPr lang="it-IT" b="1" dirty="0"/>
              <a:t>competenze, conoscenze e capacità</a:t>
            </a:r>
            <a:r>
              <a:rPr lang="it-IT" dirty="0"/>
              <a:t> acquisite, secondo il piano di studi seguito, tenendo conto delle esigenze di circolazione dei titoli di studio nell'ambito dell'Unione europea.</a:t>
            </a: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3DEBA-03A0-473E-8C14-0AB78CDB11CB}" type="slidenum">
              <a:rPr lang="it-IT" smtClean="0"/>
              <a:t>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Ispettore Tecnico prof. Francesco Sicolo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6442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706090"/>
          </a:xfrm>
        </p:spPr>
        <p:txBody>
          <a:bodyPr>
            <a:normAutofit fontScale="90000"/>
          </a:bodyPr>
          <a:lstStyle/>
          <a:p>
            <a:pPr algn="ctr"/>
            <a:r>
              <a:rPr lang="it-IT" dirty="0" smtClean="0"/>
              <a:t>DPR n. 275 del’8 marzo 1999</a:t>
            </a:r>
            <a:endParaRPr lang="it-IT" dirty="0"/>
          </a:p>
        </p:txBody>
      </p:sp>
      <p:sp>
        <p:nvSpPr>
          <p:cNvPr id="3" name="Rettangolo 2"/>
          <p:cNvSpPr/>
          <p:nvPr/>
        </p:nvSpPr>
        <p:spPr>
          <a:xfrm>
            <a:off x="539552" y="1254770"/>
            <a:ext cx="82089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dirty="0"/>
              <a:t>Oggetto: </a:t>
            </a:r>
            <a:r>
              <a:rPr lang="it-IT" b="1" dirty="0"/>
              <a:t>Regolamento</a:t>
            </a:r>
            <a:r>
              <a:rPr lang="it-IT" dirty="0"/>
              <a:t> recante norme in materia di </a:t>
            </a:r>
            <a:r>
              <a:rPr lang="it-IT" b="1" dirty="0"/>
              <a:t>Autonomia</a:t>
            </a:r>
            <a:r>
              <a:rPr lang="it-IT" dirty="0"/>
              <a:t> delle istituzioni scolastiche ai sensi dell'art.21, della legge 15 marzo 1999, n.59</a:t>
            </a:r>
          </a:p>
        </p:txBody>
      </p:sp>
      <p:sp>
        <p:nvSpPr>
          <p:cNvPr id="4" name="Rettangolo 3"/>
          <p:cNvSpPr/>
          <p:nvPr/>
        </p:nvSpPr>
        <p:spPr>
          <a:xfrm>
            <a:off x="2286000" y="204685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it-IT" dirty="0"/>
              <a:t>Art. 10</a:t>
            </a:r>
          </a:p>
          <a:p>
            <a:pPr algn="ctr"/>
            <a:r>
              <a:rPr lang="it-IT" dirty="0"/>
              <a:t>(Verifiche e modelli di certificazione)</a:t>
            </a:r>
          </a:p>
        </p:txBody>
      </p:sp>
      <p:sp>
        <p:nvSpPr>
          <p:cNvPr id="5" name="Rettangolo 4"/>
          <p:cNvSpPr/>
          <p:nvPr/>
        </p:nvSpPr>
        <p:spPr>
          <a:xfrm>
            <a:off x="683568" y="2910954"/>
            <a:ext cx="806489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dirty="0"/>
              <a:t>3. Con decreto del Ministro della pubblica istruzione sono adottati i nuovi </a:t>
            </a:r>
            <a:r>
              <a:rPr lang="it-IT" b="1" dirty="0"/>
              <a:t>modelli per le certificazioni</a:t>
            </a:r>
            <a:r>
              <a:rPr lang="it-IT" dirty="0"/>
              <a:t>, le quali, </a:t>
            </a:r>
            <a:r>
              <a:rPr lang="it-IT" b="1" dirty="0"/>
              <a:t>indicano le conoscenze, le competenze, le capacità acquisite</a:t>
            </a:r>
            <a:r>
              <a:rPr lang="it-IT" dirty="0"/>
              <a:t> e i crediti formativi riconoscibili, compresi quelli relativi alle discipline e alle attività realizzate nell'ambito dell'ampliamento dell'offerta formativa o liberamente scelte dagli alunni e debitamente certificate.</a:t>
            </a: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3DEBA-03A0-473E-8C14-0AB78CDB11CB}" type="slidenum">
              <a:rPr lang="it-IT" smtClean="0"/>
              <a:t>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Ispettore Tecnico prof. Francesco Sicolo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30100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nozio">
  <a:themeElements>
    <a:clrScheme name="Equinozi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Equinozi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nozi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2103</TotalTime>
  <Words>4989</Words>
  <Application>Microsoft Office PowerPoint</Application>
  <PresentationFormat>Presentazione su schermo (4:3)</PresentationFormat>
  <Paragraphs>728</Paragraphs>
  <Slides>52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52</vt:i4>
      </vt:variant>
    </vt:vector>
  </HeadingPairs>
  <TitlesOfParts>
    <vt:vector size="53" baseType="lpstr">
      <vt:lpstr>Equinozio</vt:lpstr>
      <vt:lpstr>Il nuovo esame di Stato</vt:lpstr>
      <vt:lpstr>Presentazione standard di PowerPoint</vt:lpstr>
      <vt:lpstr>Presentazione standard di PowerPoint</vt:lpstr>
      <vt:lpstr>PUGLIA   Scuole secondarie di secondo grado  - 809 Istituti I percorsi dei nuovi Licei e i settori degli Istituti Tecnici e degli Istituti Professionali</vt:lpstr>
      <vt:lpstr>Verso un esame di Stato…(in)competente!</vt:lpstr>
      <vt:lpstr>Presentazione standard di PowerPoint</vt:lpstr>
      <vt:lpstr>Un passo indietro</vt:lpstr>
      <vt:lpstr>Legge n. 425 del 10 dicembre 1997</vt:lpstr>
      <vt:lpstr>DPR n. 275 del’8 marzo 1999</vt:lpstr>
      <vt:lpstr>DPR n. 122 del 22 giugno 2009</vt:lpstr>
      <vt:lpstr>E’ bene ricordare che:</vt:lpstr>
      <vt:lpstr>Schema di Regolamento Modalità di svolgimento e Materie caratterizzanti seconde prove Esame di Stato – TAB A-B-C</vt:lpstr>
      <vt:lpstr>                     Regolamento seconde prove Esame di Stato</vt:lpstr>
      <vt:lpstr>Il nuovo esame di Stato</vt:lpstr>
      <vt:lpstr>Materie caratterizzanti - LICEI</vt:lpstr>
      <vt:lpstr>Struttura della seconda prova scritta - LICEI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Decreto Interministeriale 211 del 7 ottobre 2010</vt:lpstr>
      <vt:lpstr>Gli Allegati</vt:lpstr>
      <vt:lpstr>Allegato F - MATEMATICA  LINEE GENERALI E COMPETENZE </vt:lpstr>
      <vt:lpstr>Presentazione standard di PowerPoint</vt:lpstr>
      <vt:lpstr>Syllabus di matematica</vt:lpstr>
      <vt:lpstr>UMI - CIIM</vt:lpstr>
      <vt:lpstr>Presentazione standard di PowerPoint</vt:lpstr>
      <vt:lpstr>MISURE DI ACCOMPAGNAMENTO</vt:lpstr>
      <vt:lpstr>Presentazione standard di PowerPoint</vt:lpstr>
      <vt:lpstr>Decreto n.23 del 19 novembre 2013-USR Puglia  Progetti art. 3comma1</vt:lpstr>
      <vt:lpstr>“ Formazione e prove di competenza per gli  Esami di Stato”</vt:lpstr>
      <vt:lpstr>Misure di accompagnamento alla II prova per il Liceo delle Scienze umane con opzione Economico-sociale</vt:lpstr>
      <vt:lpstr>Presentazione standard di PowerPoint</vt:lpstr>
      <vt:lpstr>La simulazione della seconda prova di matematica  per i Licei Scientifici</vt:lpstr>
      <vt:lpstr>Presentazione standard di PowerPoint</vt:lpstr>
      <vt:lpstr>Esame di Stato 2011- Liceo Scientifico</vt:lpstr>
      <vt:lpstr>Il nuovo esame di Stato</vt:lpstr>
      <vt:lpstr>Struttura seconda prova scritta - TECNICI</vt:lpstr>
      <vt:lpstr>Presentazione standard di PowerPoint</vt:lpstr>
      <vt:lpstr>Istituti Tecnici</vt:lpstr>
      <vt:lpstr>Presentazione standard di PowerPoint</vt:lpstr>
      <vt:lpstr>Presentazione standard di PowerPoint</vt:lpstr>
      <vt:lpstr>Presentazione standard di PowerPoint</vt:lpstr>
      <vt:lpstr>Il nuovo esame di Stato</vt:lpstr>
      <vt:lpstr>Struttura II prova scritta - Professionali</vt:lpstr>
      <vt:lpstr>Presentazione standard di PowerPoint</vt:lpstr>
      <vt:lpstr>Istituti Professionali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Administrator</dc:creator>
  <cp:lastModifiedBy>Administrator</cp:lastModifiedBy>
  <cp:revision>307</cp:revision>
  <cp:lastPrinted>2015-03-22T09:53:26Z</cp:lastPrinted>
  <dcterms:created xsi:type="dcterms:W3CDTF">2015-03-06T16:06:14Z</dcterms:created>
  <dcterms:modified xsi:type="dcterms:W3CDTF">2015-04-20T19:42:41Z</dcterms:modified>
  <cp:contentStatus>Finale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